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58" r:id="rId3"/>
    <p:sldId id="259" r:id="rId4"/>
    <p:sldId id="266" r:id="rId5"/>
    <p:sldId id="260" r:id="rId6"/>
    <p:sldId id="261" r:id="rId7"/>
    <p:sldId id="265"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3581E5-58E3-48FA-A2C9-C2B1B7BC7DBB}"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1863282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581E5-58E3-48FA-A2C9-C2B1B7BC7DBB}"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155310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581E5-58E3-48FA-A2C9-C2B1B7BC7DBB}"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2648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581E5-58E3-48FA-A2C9-C2B1B7BC7DBB}"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545743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581E5-58E3-48FA-A2C9-C2B1B7BC7DBB}"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8709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581E5-58E3-48FA-A2C9-C2B1B7BC7DBB}"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1046366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581E5-58E3-48FA-A2C9-C2B1B7BC7DBB}"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2314895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581E5-58E3-48FA-A2C9-C2B1B7BC7DBB}"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198635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581E5-58E3-48FA-A2C9-C2B1B7BC7DBB}"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296376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581E5-58E3-48FA-A2C9-C2B1B7BC7DBB}"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365402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3581E5-58E3-48FA-A2C9-C2B1B7BC7DBB}"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180400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3581E5-58E3-48FA-A2C9-C2B1B7BC7DBB}" type="datetimeFigureOut">
              <a:rPr lang="en-GB" smtClean="0"/>
              <a:t>02/06/2020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104378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3581E5-58E3-48FA-A2C9-C2B1B7BC7DBB}" type="datetimeFigureOut">
              <a:rPr lang="en-GB" smtClean="0"/>
              <a:t>02/06/2020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263477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581E5-58E3-48FA-A2C9-C2B1B7BC7DBB}" type="datetimeFigureOut">
              <a:rPr lang="en-GB" smtClean="0"/>
              <a:t>02/06/2020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110939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3581E5-58E3-48FA-A2C9-C2B1B7BC7DBB}"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63260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C0B33-59F1-447B-A875-8C2399E7B9AE}" type="slidenum">
              <a:rPr lang="en-GB" smtClean="0"/>
              <a:t>‹#›</a:t>
            </a:fld>
            <a:endParaRPr lang="en-GB"/>
          </a:p>
        </p:txBody>
      </p:sp>
      <p:sp>
        <p:nvSpPr>
          <p:cNvPr id="5" name="Date Placeholder 4"/>
          <p:cNvSpPr>
            <a:spLocks noGrp="1"/>
          </p:cNvSpPr>
          <p:nvPr>
            <p:ph type="dt" sz="half" idx="10"/>
          </p:nvPr>
        </p:nvSpPr>
        <p:spPr/>
        <p:txBody>
          <a:bodyPr/>
          <a:lstStyle/>
          <a:p>
            <a:fld id="{793581E5-58E3-48FA-A2C9-C2B1B7BC7DBB}" type="datetimeFigureOut">
              <a:rPr lang="en-GB" smtClean="0"/>
              <a:t>02/06/2020</a:t>
            </a:fld>
            <a:endParaRPr lang="en-GB"/>
          </a:p>
        </p:txBody>
      </p:sp>
    </p:spTree>
    <p:extLst>
      <p:ext uri="{BB962C8B-B14F-4D97-AF65-F5344CB8AC3E}">
        <p14:creationId xmlns:p14="http://schemas.microsoft.com/office/powerpoint/2010/main" val="350060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3581E5-58E3-48FA-A2C9-C2B1B7BC7DBB}" type="datetimeFigureOut">
              <a:rPr lang="en-GB" smtClean="0"/>
              <a:t>02/06/2020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A8C0B33-59F1-447B-A875-8C2399E7B9AE}" type="slidenum">
              <a:rPr lang="en-GB" smtClean="0"/>
              <a:t>‹#›</a:t>
            </a:fld>
            <a:endParaRPr lang="en-GB"/>
          </a:p>
        </p:txBody>
      </p:sp>
    </p:spTree>
    <p:extLst>
      <p:ext uri="{BB962C8B-B14F-4D97-AF65-F5344CB8AC3E}">
        <p14:creationId xmlns:p14="http://schemas.microsoft.com/office/powerpoint/2010/main" val="414750884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magpie-animal-bird-crow-nature-156987/"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bc.co.uk/teach/class-clips-video/english-ks2-treasure-island-pt2/zrvcxyc"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magpie-animal-bird-crow-nature-156987/"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magpie-animal-bird-crow-nature-156987/"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bbc.co.uk/bitesize/topics/zsn4h39/articles/zx8kng8"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easure Island by Robert Louis Stevenson, Eoin Colfer | Waterstones">
            <a:extLst>
              <a:ext uri="{FF2B5EF4-FFF2-40B4-BE49-F238E27FC236}">
                <a16:creationId xmlns:a16="http://schemas.microsoft.com/office/drawing/2014/main" id="{C20A5014-343A-4D6D-AC78-2978A2638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533" y="2731322"/>
            <a:ext cx="2020768" cy="27872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4762D4A-F519-4CAC-B033-C6C49C3517B5}"/>
              </a:ext>
            </a:extLst>
          </p:cNvPr>
          <p:cNvSpPr>
            <a:spLocks noGrp="1"/>
          </p:cNvSpPr>
          <p:nvPr>
            <p:ph type="ctrTitle"/>
          </p:nvPr>
        </p:nvSpPr>
        <p:spPr>
          <a:xfrm>
            <a:off x="1292533" y="1041598"/>
            <a:ext cx="8361229" cy="1290032"/>
          </a:xfrm>
        </p:spPr>
        <p:txBody>
          <a:bodyPr>
            <a:normAutofit fontScale="90000"/>
          </a:bodyPr>
          <a:lstStyle/>
          <a:p>
            <a:pPr algn="l"/>
            <a:r>
              <a:rPr lang="en-GB" dirty="0"/>
              <a:t>Treasure Island</a:t>
            </a:r>
            <a:br>
              <a:rPr lang="en-GB" dirty="0"/>
            </a:br>
            <a:r>
              <a:rPr lang="en-GB" sz="3300" dirty="0"/>
              <a:t>By Robert Louis Stevenson </a:t>
            </a:r>
          </a:p>
        </p:txBody>
      </p:sp>
      <p:sp>
        <p:nvSpPr>
          <p:cNvPr id="3" name="Subtitle 2">
            <a:extLst>
              <a:ext uri="{FF2B5EF4-FFF2-40B4-BE49-F238E27FC236}">
                <a16:creationId xmlns:a16="http://schemas.microsoft.com/office/drawing/2014/main" id="{FB6BBE53-B9A8-45CC-BC35-AA576252317A}"/>
              </a:ext>
            </a:extLst>
          </p:cNvPr>
          <p:cNvSpPr>
            <a:spLocks noGrp="1"/>
          </p:cNvSpPr>
          <p:nvPr>
            <p:ph type="subTitle" idx="1"/>
          </p:nvPr>
        </p:nvSpPr>
        <p:spPr>
          <a:xfrm>
            <a:off x="2680162" y="5678156"/>
            <a:ext cx="6831673" cy="477507"/>
          </a:xfrm>
        </p:spPr>
        <p:txBody>
          <a:bodyPr>
            <a:normAutofit/>
          </a:bodyPr>
          <a:lstStyle/>
          <a:p>
            <a:r>
              <a:rPr lang="en-GB" dirty="0"/>
              <a:t>Class 3 Wednesday 3rd June 2020. Lesson Two</a:t>
            </a:r>
          </a:p>
        </p:txBody>
      </p:sp>
      <p:pic>
        <p:nvPicPr>
          <p:cNvPr id="1030" name="Picture 6" descr="Treasure Island">
            <a:extLst>
              <a:ext uri="{FF2B5EF4-FFF2-40B4-BE49-F238E27FC236}">
                <a16:creationId xmlns:a16="http://schemas.microsoft.com/office/drawing/2014/main" id="{6ECCAEAF-D128-4D6E-9D8C-384F84291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8" y="2731323"/>
            <a:ext cx="1887987" cy="29005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reasure Island (Classic Starts Series) by Robert Louis Stevenson ...">
            <a:extLst>
              <a:ext uri="{FF2B5EF4-FFF2-40B4-BE49-F238E27FC236}">
                <a16:creationId xmlns:a16="http://schemas.microsoft.com/office/drawing/2014/main" id="{330C266F-9E22-4B4E-A255-CC14E2E7C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924" y="2731322"/>
            <a:ext cx="1725451" cy="27872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easure Island - Robert Louis Stevenson - Oxford University Press">
            <a:extLst>
              <a:ext uri="{FF2B5EF4-FFF2-40B4-BE49-F238E27FC236}">
                <a16:creationId xmlns:a16="http://schemas.microsoft.com/office/drawing/2014/main" id="{2889A44A-2B14-419D-908F-C18DDAF55C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2608" y="2731322"/>
            <a:ext cx="1887987" cy="287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059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070F4-A2DC-4DBF-B649-55AB26121BF2}"/>
              </a:ext>
            </a:extLst>
          </p:cNvPr>
          <p:cNvSpPr>
            <a:spLocks noGrp="1"/>
          </p:cNvSpPr>
          <p:nvPr>
            <p:ph type="title"/>
          </p:nvPr>
        </p:nvSpPr>
        <p:spPr/>
        <p:txBody>
          <a:bodyPr/>
          <a:lstStyle/>
          <a:p>
            <a:r>
              <a:rPr lang="en-GB" dirty="0"/>
              <a:t>I will update this page with pupil’s work after the lesson</a:t>
            </a:r>
          </a:p>
        </p:txBody>
      </p:sp>
      <p:pic>
        <p:nvPicPr>
          <p:cNvPr id="6" name="Content Placeholder 5" descr="A close up of a logo&#10;&#10;Description automatically generated">
            <a:extLst>
              <a:ext uri="{FF2B5EF4-FFF2-40B4-BE49-F238E27FC236}">
                <a16:creationId xmlns:a16="http://schemas.microsoft.com/office/drawing/2014/main" id="{9556B4C9-0E62-4196-9E0F-27C1A3C2C9D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47094" y="2160588"/>
            <a:ext cx="6457850" cy="3881437"/>
          </a:xfrm>
        </p:spPr>
      </p:pic>
    </p:spTree>
    <p:extLst>
      <p:ext uri="{BB962C8B-B14F-4D97-AF65-F5344CB8AC3E}">
        <p14:creationId xmlns:p14="http://schemas.microsoft.com/office/powerpoint/2010/main" val="324415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88AC2A-6F07-4032-A106-5A68B254BA4E}"/>
              </a:ext>
            </a:extLst>
          </p:cNvPr>
          <p:cNvSpPr>
            <a:spLocks noGrp="1"/>
          </p:cNvSpPr>
          <p:nvPr>
            <p:ph type="body" idx="1"/>
          </p:nvPr>
        </p:nvSpPr>
        <p:spPr>
          <a:xfrm>
            <a:off x="185530" y="2460266"/>
            <a:ext cx="5624883" cy="576262"/>
          </a:xfrm>
          <a:solidFill>
            <a:schemeClr val="accent1">
              <a:lumMod val="60000"/>
              <a:lumOff val="40000"/>
            </a:schemeClr>
          </a:solidFill>
        </p:spPr>
        <p:txBody>
          <a:bodyPr/>
          <a:lstStyle/>
          <a:p>
            <a:r>
              <a:rPr lang="en-GB" u="sng" dirty="0"/>
              <a:t>Activity One </a:t>
            </a:r>
          </a:p>
        </p:txBody>
      </p:sp>
      <p:sp>
        <p:nvSpPr>
          <p:cNvPr id="4" name="Content Placeholder 3">
            <a:extLst>
              <a:ext uri="{FF2B5EF4-FFF2-40B4-BE49-F238E27FC236}">
                <a16:creationId xmlns:a16="http://schemas.microsoft.com/office/drawing/2014/main" id="{57977E49-AFEB-4DA6-9621-22C82B1EAFA6}"/>
              </a:ext>
            </a:extLst>
          </p:cNvPr>
          <p:cNvSpPr>
            <a:spLocks noGrp="1"/>
          </p:cNvSpPr>
          <p:nvPr>
            <p:ph sz="half" idx="2"/>
          </p:nvPr>
        </p:nvSpPr>
        <p:spPr>
          <a:xfrm>
            <a:off x="185530" y="3134892"/>
            <a:ext cx="5624883" cy="3255409"/>
          </a:xfrm>
          <a:solidFill>
            <a:schemeClr val="accent1">
              <a:lumMod val="60000"/>
              <a:lumOff val="40000"/>
            </a:schemeClr>
          </a:solidFill>
        </p:spPr>
        <p:txBody>
          <a:bodyPr>
            <a:normAutofit/>
          </a:bodyPr>
          <a:lstStyle/>
          <a:p>
            <a:r>
              <a:rPr lang="en-GB" dirty="0"/>
              <a:t>Using the story map that you made yesterday, retell the story so far.</a:t>
            </a:r>
          </a:p>
          <a:p>
            <a:pPr marL="0" indent="0">
              <a:buNone/>
            </a:pPr>
            <a:r>
              <a:rPr lang="en-GB" dirty="0"/>
              <a:t>You don’t need to recite part one word for word but instead retell it using your own words. Try to include some of the relevant vocabulary used in the episode and the language used by the characters. For example:</a:t>
            </a:r>
          </a:p>
          <a:p>
            <a:r>
              <a:rPr lang="en-GB" dirty="0"/>
              <a:t>Sabre, mysterious sea chest, weather-eye, sea faring, shipmate, pieces of eight, parchment, etc. </a:t>
            </a:r>
          </a:p>
        </p:txBody>
      </p:sp>
      <p:sp>
        <p:nvSpPr>
          <p:cNvPr id="5" name="Text Placeholder 4">
            <a:extLst>
              <a:ext uri="{FF2B5EF4-FFF2-40B4-BE49-F238E27FC236}">
                <a16:creationId xmlns:a16="http://schemas.microsoft.com/office/drawing/2014/main" id="{0D663592-61CC-4CDD-8B97-436C35E4705F}"/>
              </a:ext>
            </a:extLst>
          </p:cNvPr>
          <p:cNvSpPr>
            <a:spLocks noGrp="1"/>
          </p:cNvSpPr>
          <p:nvPr>
            <p:ph type="body" sz="quarter" idx="3"/>
          </p:nvPr>
        </p:nvSpPr>
        <p:spPr>
          <a:xfrm>
            <a:off x="6169553" y="2460266"/>
            <a:ext cx="5624883" cy="576262"/>
          </a:xfrm>
          <a:solidFill>
            <a:srgbClr val="FFFF25"/>
          </a:solidFill>
        </p:spPr>
        <p:txBody>
          <a:bodyPr/>
          <a:lstStyle/>
          <a:p>
            <a:r>
              <a:rPr lang="en-GB" u="sng" dirty="0"/>
              <a:t>Activity One </a:t>
            </a:r>
          </a:p>
        </p:txBody>
      </p:sp>
      <p:sp>
        <p:nvSpPr>
          <p:cNvPr id="6" name="Content Placeholder 5">
            <a:extLst>
              <a:ext uri="{FF2B5EF4-FFF2-40B4-BE49-F238E27FC236}">
                <a16:creationId xmlns:a16="http://schemas.microsoft.com/office/drawing/2014/main" id="{F2094A97-8A54-40ED-9345-BD2ABA01D141}"/>
              </a:ext>
            </a:extLst>
          </p:cNvPr>
          <p:cNvSpPr>
            <a:spLocks noGrp="1"/>
          </p:cNvSpPr>
          <p:nvPr>
            <p:ph sz="quarter" idx="4"/>
          </p:nvPr>
        </p:nvSpPr>
        <p:spPr>
          <a:xfrm>
            <a:off x="6169553" y="3134893"/>
            <a:ext cx="5624883" cy="3255410"/>
          </a:xfrm>
          <a:solidFill>
            <a:srgbClr val="FFFF25"/>
          </a:solidFill>
        </p:spPr>
        <p:txBody>
          <a:bodyPr>
            <a:normAutofit/>
          </a:bodyPr>
          <a:lstStyle/>
          <a:p>
            <a:r>
              <a:rPr lang="en-GB" dirty="0"/>
              <a:t>Using the story map that you made yesterday, retell the story so far.</a:t>
            </a:r>
          </a:p>
          <a:p>
            <a:pPr marL="0" indent="0">
              <a:buNone/>
            </a:pPr>
            <a:r>
              <a:rPr lang="en-GB" dirty="0"/>
              <a:t>You don’t need to recite part one word for word but instead retell it using your own words. Try to include some of the relevant vocabulary used in the episode and the language used by the characters. For example:</a:t>
            </a:r>
          </a:p>
          <a:p>
            <a:r>
              <a:rPr lang="en-GB" dirty="0"/>
              <a:t>Sabre, mysterious sea chest, weather-eye, sea faring, shipmate, pieces of eight, parchment, etc. </a:t>
            </a:r>
          </a:p>
          <a:p>
            <a:endParaRPr lang="en-GB" dirty="0"/>
          </a:p>
        </p:txBody>
      </p:sp>
      <p:sp>
        <p:nvSpPr>
          <p:cNvPr id="11" name="TextBox 10">
            <a:extLst>
              <a:ext uri="{FF2B5EF4-FFF2-40B4-BE49-F238E27FC236}">
                <a16:creationId xmlns:a16="http://schemas.microsoft.com/office/drawing/2014/main" id="{BAC0F6B3-BD0B-4459-ACEE-47937E18D182}"/>
              </a:ext>
            </a:extLst>
          </p:cNvPr>
          <p:cNvSpPr txBox="1"/>
          <p:nvPr/>
        </p:nvSpPr>
        <p:spPr>
          <a:xfrm>
            <a:off x="0" y="6488668"/>
            <a:ext cx="1893021" cy="369332"/>
          </a:xfrm>
          <a:prstGeom prst="rect">
            <a:avLst/>
          </a:prstGeom>
          <a:noFill/>
        </p:spPr>
        <p:txBody>
          <a:bodyPr wrap="square" rtlCol="0">
            <a:spAutoFit/>
          </a:bodyPr>
          <a:lstStyle/>
          <a:p>
            <a:r>
              <a:rPr lang="en-GB" dirty="0"/>
              <a:t>5 minutes</a:t>
            </a:r>
          </a:p>
        </p:txBody>
      </p:sp>
      <p:pic>
        <p:nvPicPr>
          <p:cNvPr id="14" name="Picture 13">
            <a:extLst>
              <a:ext uri="{FF2B5EF4-FFF2-40B4-BE49-F238E27FC236}">
                <a16:creationId xmlns:a16="http://schemas.microsoft.com/office/drawing/2014/main" id="{423D227F-45CC-4ED0-96D8-B8326F2C0627}"/>
              </a:ext>
            </a:extLst>
          </p:cNvPr>
          <p:cNvPicPr>
            <a:picLocks noChangeAspect="1"/>
          </p:cNvPicPr>
          <p:nvPr/>
        </p:nvPicPr>
        <p:blipFill rotWithShape="1">
          <a:blip r:embed="rId2"/>
          <a:srcRect l="3370" t="39802" r="66412" b="28879"/>
          <a:stretch/>
        </p:blipFill>
        <p:spPr>
          <a:xfrm>
            <a:off x="3816510" y="275493"/>
            <a:ext cx="3580379" cy="2086408"/>
          </a:xfrm>
          <a:prstGeom prst="rect">
            <a:avLst/>
          </a:prstGeom>
        </p:spPr>
      </p:pic>
    </p:spTree>
    <p:extLst>
      <p:ext uri="{BB962C8B-B14F-4D97-AF65-F5344CB8AC3E}">
        <p14:creationId xmlns:p14="http://schemas.microsoft.com/office/powerpoint/2010/main" val="122263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16433-4328-4E85-9EB6-E7E6CE4A5FE3}"/>
              </a:ext>
            </a:extLst>
          </p:cNvPr>
          <p:cNvSpPr>
            <a:spLocks noGrp="1"/>
          </p:cNvSpPr>
          <p:nvPr>
            <p:ph type="title"/>
          </p:nvPr>
        </p:nvSpPr>
        <p:spPr>
          <a:xfrm>
            <a:off x="727597" y="2852737"/>
            <a:ext cx="11276127" cy="576263"/>
          </a:xfrm>
        </p:spPr>
        <p:txBody>
          <a:bodyPr>
            <a:normAutofit/>
          </a:bodyPr>
          <a:lstStyle/>
          <a:p>
            <a:r>
              <a:rPr lang="en-GB" sz="2000" dirty="0">
                <a:hlinkClick r:id="rId2"/>
              </a:rPr>
              <a:t>https://www.bbc.co.uk/teach/class-clips-video/english-ks2-treasure-island-pt2/zrvcxyc</a:t>
            </a:r>
            <a:endParaRPr lang="en-GB" sz="2000" dirty="0"/>
          </a:p>
        </p:txBody>
      </p:sp>
      <p:sp>
        <p:nvSpPr>
          <p:cNvPr id="3" name="Text Placeholder 2">
            <a:extLst>
              <a:ext uri="{FF2B5EF4-FFF2-40B4-BE49-F238E27FC236}">
                <a16:creationId xmlns:a16="http://schemas.microsoft.com/office/drawing/2014/main" id="{E11AF426-C27F-44B9-9649-20ADBF5A75AE}"/>
              </a:ext>
            </a:extLst>
          </p:cNvPr>
          <p:cNvSpPr>
            <a:spLocks noGrp="1"/>
          </p:cNvSpPr>
          <p:nvPr>
            <p:ph type="body" idx="1"/>
          </p:nvPr>
        </p:nvSpPr>
        <p:spPr>
          <a:xfrm>
            <a:off x="338462" y="3332143"/>
            <a:ext cx="5592415" cy="576262"/>
          </a:xfrm>
          <a:solidFill>
            <a:schemeClr val="accent1">
              <a:lumMod val="60000"/>
              <a:lumOff val="40000"/>
            </a:schemeClr>
          </a:solidFill>
        </p:spPr>
        <p:txBody>
          <a:bodyPr/>
          <a:lstStyle/>
          <a:p>
            <a:r>
              <a:rPr lang="en-GB" u="sng" dirty="0"/>
              <a:t>Activity Two </a:t>
            </a:r>
          </a:p>
        </p:txBody>
      </p:sp>
      <p:sp>
        <p:nvSpPr>
          <p:cNvPr id="4" name="Content Placeholder 3">
            <a:extLst>
              <a:ext uri="{FF2B5EF4-FFF2-40B4-BE49-F238E27FC236}">
                <a16:creationId xmlns:a16="http://schemas.microsoft.com/office/drawing/2014/main" id="{C542B405-3A20-4F14-B70A-FB102D76BD97}"/>
              </a:ext>
            </a:extLst>
          </p:cNvPr>
          <p:cNvSpPr>
            <a:spLocks noGrp="1"/>
          </p:cNvSpPr>
          <p:nvPr>
            <p:ph sz="half" idx="2"/>
          </p:nvPr>
        </p:nvSpPr>
        <p:spPr>
          <a:xfrm>
            <a:off x="338461" y="4012293"/>
            <a:ext cx="5592416" cy="2278033"/>
          </a:xfrm>
          <a:solidFill>
            <a:schemeClr val="accent1">
              <a:lumMod val="60000"/>
              <a:lumOff val="40000"/>
            </a:schemeClr>
          </a:solidFill>
          <a:ln>
            <a:solidFill>
              <a:schemeClr val="accent1">
                <a:lumMod val="75000"/>
              </a:schemeClr>
            </a:solidFill>
          </a:ln>
        </p:spPr>
        <p:txBody>
          <a:bodyPr>
            <a:normAutofit lnSpcReduction="10000"/>
          </a:bodyPr>
          <a:lstStyle/>
          <a:p>
            <a:r>
              <a:rPr lang="en-GB" dirty="0"/>
              <a:t>Watch Part Two: The Squire and the treasure map. Note down any interesting or new vocabulary that you hear.</a:t>
            </a:r>
            <a:endParaRPr lang="en-GB" i="1" dirty="0"/>
          </a:p>
          <a:p>
            <a:r>
              <a:rPr lang="en-GB" dirty="0"/>
              <a:t>Create a story map for part two. This doesn’t have to be especially detailed (there are ten parts to this story) but should help you to retell the story before we watch the next part in the following lesson.  </a:t>
            </a:r>
          </a:p>
        </p:txBody>
      </p:sp>
      <p:sp>
        <p:nvSpPr>
          <p:cNvPr id="5" name="Text Placeholder 4">
            <a:extLst>
              <a:ext uri="{FF2B5EF4-FFF2-40B4-BE49-F238E27FC236}">
                <a16:creationId xmlns:a16="http://schemas.microsoft.com/office/drawing/2014/main" id="{46CD1976-DBCB-49E6-A377-F418596D005C}"/>
              </a:ext>
            </a:extLst>
          </p:cNvPr>
          <p:cNvSpPr>
            <a:spLocks noGrp="1"/>
          </p:cNvSpPr>
          <p:nvPr>
            <p:ph type="body" sz="quarter" idx="3"/>
          </p:nvPr>
        </p:nvSpPr>
        <p:spPr>
          <a:xfrm>
            <a:off x="6171092" y="3332143"/>
            <a:ext cx="5592416" cy="576262"/>
          </a:xfrm>
          <a:solidFill>
            <a:srgbClr val="FFFF25"/>
          </a:solidFill>
        </p:spPr>
        <p:txBody>
          <a:bodyPr/>
          <a:lstStyle/>
          <a:p>
            <a:r>
              <a:rPr lang="en-GB" u="sng" dirty="0"/>
              <a:t>Activity Two</a:t>
            </a:r>
          </a:p>
        </p:txBody>
      </p:sp>
      <p:sp>
        <p:nvSpPr>
          <p:cNvPr id="6" name="Content Placeholder 5">
            <a:extLst>
              <a:ext uri="{FF2B5EF4-FFF2-40B4-BE49-F238E27FC236}">
                <a16:creationId xmlns:a16="http://schemas.microsoft.com/office/drawing/2014/main" id="{B02DF7C7-A12E-4DC9-84AC-50A6A036948A}"/>
              </a:ext>
            </a:extLst>
          </p:cNvPr>
          <p:cNvSpPr>
            <a:spLocks noGrp="1"/>
          </p:cNvSpPr>
          <p:nvPr>
            <p:ph sz="quarter" idx="4"/>
          </p:nvPr>
        </p:nvSpPr>
        <p:spPr>
          <a:xfrm>
            <a:off x="6171092" y="4012293"/>
            <a:ext cx="5592416" cy="2321670"/>
          </a:xfrm>
          <a:solidFill>
            <a:srgbClr val="FFFF25"/>
          </a:solidFill>
        </p:spPr>
        <p:txBody>
          <a:bodyPr>
            <a:normAutofit lnSpcReduction="10000"/>
          </a:bodyPr>
          <a:lstStyle/>
          <a:p>
            <a:r>
              <a:rPr lang="en-GB" dirty="0"/>
              <a:t>Watch Part Two: The Squire and the treasure map. Note down any interesting or new vocabulary that you hear.</a:t>
            </a:r>
            <a:endParaRPr lang="en-GB" i="1" dirty="0"/>
          </a:p>
          <a:p>
            <a:r>
              <a:rPr lang="en-GB" dirty="0"/>
              <a:t>Create a story map for part two. This doesn’t have to be especially detailed (there are ten parts to this story) but should help you to retell the story before we watch the next part in the following lesson.  </a:t>
            </a:r>
          </a:p>
          <a:p>
            <a:endParaRPr lang="en-GB" dirty="0"/>
          </a:p>
        </p:txBody>
      </p:sp>
      <p:sp>
        <p:nvSpPr>
          <p:cNvPr id="8" name="TextBox 7">
            <a:extLst>
              <a:ext uri="{FF2B5EF4-FFF2-40B4-BE49-F238E27FC236}">
                <a16:creationId xmlns:a16="http://schemas.microsoft.com/office/drawing/2014/main" id="{C5D0D045-50CC-4526-B9FE-70561E862A4A}"/>
              </a:ext>
            </a:extLst>
          </p:cNvPr>
          <p:cNvSpPr txBox="1"/>
          <p:nvPr/>
        </p:nvSpPr>
        <p:spPr>
          <a:xfrm>
            <a:off x="152610" y="6394214"/>
            <a:ext cx="5682448" cy="369332"/>
          </a:xfrm>
          <a:prstGeom prst="rect">
            <a:avLst/>
          </a:prstGeom>
          <a:noFill/>
        </p:spPr>
        <p:txBody>
          <a:bodyPr wrap="square" rtlCol="0">
            <a:spAutoFit/>
          </a:bodyPr>
          <a:lstStyle/>
          <a:p>
            <a:r>
              <a:rPr lang="en-GB" dirty="0"/>
              <a:t>10 mins including watching the episode.</a:t>
            </a:r>
          </a:p>
        </p:txBody>
      </p:sp>
      <p:pic>
        <p:nvPicPr>
          <p:cNvPr id="9" name="Picture 8">
            <a:extLst>
              <a:ext uri="{FF2B5EF4-FFF2-40B4-BE49-F238E27FC236}">
                <a16:creationId xmlns:a16="http://schemas.microsoft.com/office/drawing/2014/main" id="{AD56D326-6E5D-4BD9-A959-1EDC1DC23A3A}"/>
              </a:ext>
            </a:extLst>
          </p:cNvPr>
          <p:cNvPicPr>
            <a:picLocks noChangeAspect="1"/>
          </p:cNvPicPr>
          <p:nvPr/>
        </p:nvPicPr>
        <p:blipFill rotWithShape="1">
          <a:blip r:embed="rId3"/>
          <a:srcRect l="34131" t="39222" r="35000" b="29072"/>
          <a:stretch/>
        </p:blipFill>
        <p:spPr>
          <a:xfrm>
            <a:off x="1046921" y="254246"/>
            <a:ext cx="4319921" cy="2494603"/>
          </a:xfrm>
          <a:prstGeom prst="rect">
            <a:avLst/>
          </a:prstGeom>
        </p:spPr>
      </p:pic>
    </p:spTree>
    <p:extLst>
      <p:ext uri="{BB962C8B-B14F-4D97-AF65-F5344CB8AC3E}">
        <p14:creationId xmlns:p14="http://schemas.microsoft.com/office/powerpoint/2010/main" val="212327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070F4-A2DC-4DBF-B649-55AB26121BF2}"/>
              </a:ext>
            </a:extLst>
          </p:cNvPr>
          <p:cNvSpPr>
            <a:spLocks noGrp="1"/>
          </p:cNvSpPr>
          <p:nvPr>
            <p:ph type="title"/>
          </p:nvPr>
        </p:nvSpPr>
        <p:spPr/>
        <p:txBody>
          <a:bodyPr/>
          <a:lstStyle/>
          <a:p>
            <a:r>
              <a:rPr lang="en-GB" dirty="0"/>
              <a:t>I will update this page with pupil’s work after the lesson</a:t>
            </a:r>
          </a:p>
        </p:txBody>
      </p:sp>
      <p:pic>
        <p:nvPicPr>
          <p:cNvPr id="6" name="Content Placeholder 5" descr="A close up of a logo&#10;&#10;Description automatically generated">
            <a:extLst>
              <a:ext uri="{FF2B5EF4-FFF2-40B4-BE49-F238E27FC236}">
                <a16:creationId xmlns:a16="http://schemas.microsoft.com/office/drawing/2014/main" id="{9556B4C9-0E62-4196-9E0F-27C1A3C2C9D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47094" y="2160588"/>
            <a:ext cx="6457850" cy="3881437"/>
          </a:xfrm>
        </p:spPr>
      </p:pic>
    </p:spTree>
    <p:extLst>
      <p:ext uri="{BB962C8B-B14F-4D97-AF65-F5344CB8AC3E}">
        <p14:creationId xmlns:p14="http://schemas.microsoft.com/office/powerpoint/2010/main" val="337408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1756AE-7351-4040-BB4E-5310133641B5}"/>
              </a:ext>
            </a:extLst>
          </p:cNvPr>
          <p:cNvSpPr>
            <a:spLocks noGrp="1"/>
          </p:cNvSpPr>
          <p:nvPr>
            <p:ph type="body" idx="1"/>
          </p:nvPr>
        </p:nvSpPr>
        <p:spPr>
          <a:xfrm>
            <a:off x="523459" y="2776330"/>
            <a:ext cx="4830419" cy="576262"/>
          </a:xfrm>
          <a:solidFill>
            <a:schemeClr val="accent1">
              <a:lumMod val="60000"/>
              <a:lumOff val="40000"/>
            </a:schemeClr>
          </a:solidFill>
        </p:spPr>
        <p:txBody>
          <a:bodyPr/>
          <a:lstStyle/>
          <a:p>
            <a:r>
              <a:rPr lang="en-GB" u="sng" dirty="0"/>
              <a:t>Activity Three</a:t>
            </a:r>
          </a:p>
        </p:txBody>
      </p:sp>
      <p:sp>
        <p:nvSpPr>
          <p:cNvPr id="4" name="Content Placeholder 3">
            <a:extLst>
              <a:ext uri="{FF2B5EF4-FFF2-40B4-BE49-F238E27FC236}">
                <a16:creationId xmlns:a16="http://schemas.microsoft.com/office/drawing/2014/main" id="{F0AC81D7-18A0-4D5B-9785-653C84815017}"/>
              </a:ext>
            </a:extLst>
          </p:cNvPr>
          <p:cNvSpPr>
            <a:spLocks noGrp="1"/>
          </p:cNvSpPr>
          <p:nvPr>
            <p:ph sz="half" idx="2"/>
          </p:nvPr>
        </p:nvSpPr>
        <p:spPr>
          <a:xfrm>
            <a:off x="523459" y="3670852"/>
            <a:ext cx="4830419" cy="2711502"/>
          </a:xfrm>
          <a:solidFill>
            <a:schemeClr val="accent1">
              <a:lumMod val="60000"/>
              <a:lumOff val="40000"/>
            </a:schemeClr>
          </a:solidFill>
        </p:spPr>
        <p:txBody>
          <a:bodyPr>
            <a:normAutofit/>
          </a:bodyPr>
          <a:lstStyle/>
          <a:p>
            <a:r>
              <a:rPr lang="en-GB" dirty="0"/>
              <a:t>Complete the VIPERS question sheet based on part two of ‘Treasure Island.’</a:t>
            </a:r>
          </a:p>
          <a:p>
            <a:pPr marL="0" indent="0">
              <a:buNone/>
            </a:pPr>
            <a:r>
              <a:rPr lang="en-GB" dirty="0"/>
              <a:t>Re-watch part two as many times as you wish to help you answer the questions. </a:t>
            </a:r>
          </a:p>
          <a:p>
            <a:pPr marL="0" indent="0">
              <a:buNone/>
            </a:pPr>
            <a:r>
              <a:rPr lang="en-GB" dirty="0"/>
              <a:t>Remember to write your answers in full sentences and, when suitable, support your answers with details from ‘Treasure Island.’</a:t>
            </a:r>
          </a:p>
        </p:txBody>
      </p:sp>
      <p:sp>
        <p:nvSpPr>
          <p:cNvPr id="5" name="Text Placeholder 4">
            <a:extLst>
              <a:ext uri="{FF2B5EF4-FFF2-40B4-BE49-F238E27FC236}">
                <a16:creationId xmlns:a16="http://schemas.microsoft.com/office/drawing/2014/main" id="{9A57AFF5-6BCA-4899-BF21-12F4434A4992}"/>
              </a:ext>
            </a:extLst>
          </p:cNvPr>
          <p:cNvSpPr>
            <a:spLocks noGrp="1"/>
          </p:cNvSpPr>
          <p:nvPr>
            <p:ph type="body" sz="quarter" idx="3"/>
          </p:nvPr>
        </p:nvSpPr>
        <p:spPr>
          <a:xfrm>
            <a:off x="6066179" y="2776330"/>
            <a:ext cx="4797739" cy="576262"/>
          </a:xfrm>
          <a:solidFill>
            <a:srgbClr val="FFFF25"/>
          </a:solidFill>
        </p:spPr>
        <p:txBody>
          <a:bodyPr/>
          <a:lstStyle/>
          <a:p>
            <a:r>
              <a:rPr lang="en-GB" u="sng" dirty="0"/>
              <a:t>Activity Three</a:t>
            </a:r>
            <a:endParaRPr lang="en-GB" dirty="0"/>
          </a:p>
        </p:txBody>
      </p:sp>
      <p:sp>
        <p:nvSpPr>
          <p:cNvPr id="6" name="Content Placeholder 5">
            <a:extLst>
              <a:ext uri="{FF2B5EF4-FFF2-40B4-BE49-F238E27FC236}">
                <a16:creationId xmlns:a16="http://schemas.microsoft.com/office/drawing/2014/main" id="{DF661E0F-0CA8-4874-8933-FD2EDAC9855C}"/>
              </a:ext>
            </a:extLst>
          </p:cNvPr>
          <p:cNvSpPr>
            <a:spLocks noGrp="1"/>
          </p:cNvSpPr>
          <p:nvPr>
            <p:ph sz="quarter" idx="4"/>
          </p:nvPr>
        </p:nvSpPr>
        <p:spPr>
          <a:xfrm>
            <a:off x="6066179" y="3670852"/>
            <a:ext cx="4830419" cy="2711501"/>
          </a:xfrm>
          <a:solidFill>
            <a:srgbClr val="FFFF25"/>
          </a:solidFill>
        </p:spPr>
        <p:txBody>
          <a:bodyPr>
            <a:normAutofit/>
          </a:bodyPr>
          <a:lstStyle/>
          <a:p>
            <a:r>
              <a:rPr lang="en-GB" dirty="0"/>
              <a:t>Complete the VIPERS question sheet based on part two of ‘Treasure Island.’</a:t>
            </a:r>
          </a:p>
          <a:p>
            <a:pPr marL="0" indent="0">
              <a:buNone/>
            </a:pPr>
            <a:r>
              <a:rPr lang="en-GB" dirty="0"/>
              <a:t>Re-watch part two as many times as you wish to help you answer the questions. </a:t>
            </a:r>
          </a:p>
          <a:p>
            <a:pPr marL="0" indent="0">
              <a:buNone/>
            </a:pPr>
            <a:r>
              <a:rPr lang="en-GB" dirty="0"/>
              <a:t>Remember to write your answers in full sentences and, when suitable, support your answers with details from ‘Treasure Island.’</a:t>
            </a:r>
          </a:p>
          <a:p>
            <a:pPr marL="0" indent="0">
              <a:buNone/>
            </a:pPr>
            <a:endParaRPr lang="en-GB" dirty="0"/>
          </a:p>
        </p:txBody>
      </p:sp>
      <p:pic>
        <p:nvPicPr>
          <p:cNvPr id="9" name="Picture 8">
            <a:extLst>
              <a:ext uri="{FF2B5EF4-FFF2-40B4-BE49-F238E27FC236}">
                <a16:creationId xmlns:a16="http://schemas.microsoft.com/office/drawing/2014/main" id="{8514B4A0-6BD9-4C85-AFC3-1922FDBC243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30016" y="670864"/>
            <a:ext cx="6851373" cy="1396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11A3DA85-5646-4C32-88C8-2CFE0D1033B5}"/>
              </a:ext>
            </a:extLst>
          </p:cNvPr>
          <p:cNvSpPr txBox="1"/>
          <p:nvPr/>
        </p:nvSpPr>
        <p:spPr>
          <a:xfrm>
            <a:off x="119270" y="6382354"/>
            <a:ext cx="1961321" cy="369332"/>
          </a:xfrm>
          <a:prstGeom prst="rect">
            <a:avLst/>
          </a:prstGeom>
          <a:noFill/>
        </p:spPr>
        <p:txBody>
          <a:bodyPr wrap="square" rtlCol="0">
            <a:spAutoFit/>
          </a:bodyPr>
          <a:lstStyle/>
          <a:p>
            <a:r>
              <a:rPr lang="en-GB" dirty="0"/>
              <a:t>30-40 minutes </a:t>
            </a:r>
          </a:p>
        </p:txBody>
      </p:sp>
    </p:spTree>
    <p:extLst>
      <p:ext uri="{BB962C8B-B14F-4D97-AF65-F5344CB8AC3E}">
        <p14:creationId xmlns:p14="http://schemas.microsoft.com/office/powerpoint/2010/main" val="13821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B58C04-9B2B-4C97-9120-3DE94DB31793}"/>
              </a:ext>
            </a:extLst>
          </p:cNvPr>
          <p:cNvSpPr>
            <a:spLocks noGrp="1"/>
          </p:cNvSpPr>
          <p:nvPr>
            <p:ph type="body" idx="1"/>
          </p:nvPr>
        </p:nvSpPr>
        <p:spPr>
          <a:xfrm>
            <a:off x="224836" y="156488"/>
            <a:ext cx="5712137" cy="576262"/>
          </a:xfrm>
          <a:solidFill>
            <a:schemeClr val="accent1">
              <a:lumMod val="60000"/>
              <a:lumOff val="40000"/>
            </a:schemeClr>
          </a:solidFill>
        </p:spPr>
        <p:txBody>
          <a:bodyPr/>
          <a:lstStyle/>
          <a:p>
            <a:r>
              <a:rPr lang="en-GB" u="sng" dirty="0"/>
              <a:t>Activity Four:</a:t>
            </a:r>
          </a:p>
        </p:txBody>
      </p:sp>
      <p:sp>
        <p:nvSpPr>
          <p:cNvPr id="4" name="Content Placeholder 3">
            <a:extLst>
              <a:ext uri="{FF2B5EF4-FFF2-40B4-BE49-F238E27FC236}">
                <a16:creationId xmlns:a16="http://schemas.microsoft.com/office/drawing/2014/main" id="{5B456D0C-8325-4877-8DF0-E1E115F93251}"/>
              </a:ext>
            </a:extLst>
          </p:cNvPr>
          <p:cNvSpPr>
            <a:spLocks noGrp="1"/>
          </p:cNvSpPr>
          <p:nvPr>
            <p:ph sz="half" idx="2"/>
          </p:nvPr>
        </p:nvSpPr>
        <p:spPr>
          <a:xfrm>
            <a:off x="224836" y="818352"/>
            <a:ext cx="5712137" cy="2272077"/>
          </a:xfrm>
          <a:solidFill>
            <a:schemeClr val="accent1">
              <a:lumMod val="60000"/>
              <a:lumOff val="40000"/>
            </a:schemeClr>
          </a:solidFill>
        </p:spPr>
        <p:txBody>
          <a:bodyPr/>
          <a:lstStyle/>
          <a:p>
            <a:pPr marL="0" indent="0">
              <a:buNone/>
            </a:pPr>
            <a:r>
              <a:rPr lang="en-GB" dirty="0"/>
              <a:t>This is a very short activity.</a:t>
            </a:r>
          </a:p>
          <a:p>
            <a:r>
              <a:rPr lang="en-GB" dirty="0"/>
              <a:t>On your sheet titled ‘Character Word Bank,’ write at least five adjectives that describe the character of Jim Hawkins in part two. </a:t>
            </a:r>
          </a:p>
          <a:p>
            <a:r>
              <a:rPr lang="en-GB" dirty="0"/>
              <a:t>You could use a thesaurus to help you come up with interesting vocabulary that you don’t often use.</a:t>
            </a:r>
          </a:p>
        </p:txBody>
      </p:sp>
      <p:sp>
        <p:nvSpPr>
          <p:cNvPr id="5" name="Text Placeholder 4">
            <a:extLst>
              <a:ext uri="{FF2B5EF4-FFF2-40B4-BE49-F238E27FC236}">
                <a16:creationId xmlns:a16="http://schemas.microsoft.com/office/drawing/2014/main" id="{647FEE0F-EF56-404E-93BA-7A5C7F2245EE}"/>
              </a:ext>
            </a:extLst>
          </p:cNvPr>
          <p:cNvSpPr>
            <a:spLocks noGrp="1"/>
          </p:cNvSpPr>
          <p:nvPr>
            <p:ph type="body" sz="quarter" idx="3"/>
          </p:nvPr>
        </p:nvSpPr>
        <p:spPr>
          <a:xfrm>
            <a:off x="6095999" y="156488"/>
            <a:ext cx="5712137" cy="576262"/>
          </a:xfrm>
          <a:solidFill>
            <a:srgbClr val="FFFF25"/>
          </a:solidFill>
        </p:spPr>
        <p:txBody>
          <a:bodyPr/>
          <a:lstStyle/>
          <a:p>
            <a:r>
              <a:rPr lang="en-GB" dirty="0"/>
              <a:t>Activity Four:</a:t>
            </a:r>
          </a:p>
        </p:txBody>
      </p:sp>
      <p:sp>
        <p:nvSpPr>
          <p:cNvPr id="6" name="Content Placeholder 5">
            <a:extLst>
              <a:ext uri="{FF2B5EF4-FFF2-40B4-BE49-F238E27FC236}">
                <a16:creationId xmlns:a16="http://schemas.microsoft.com/office/drawing/2014/main" id="{51179661-C36B-40CD-9DAB-51FBB603A398}"/>
              </a:ext>
            </a:extLst>
          </p:cNvPr>
          <p:cNvSpPr>
            <a:spLocks noGrp="1"/>
          </p:cNvSpPr>
          <p:nvPr>
            <p:ph sz="quarter" idx="4"/>
          </p:nvPr>
        </p:nvSpPr>
        <p:spPr>
          <a:xfrm>
            <a:off x="6095998" y="818351"/>
            <a:ext cx="5712138" cy="2272077"/>
          </a:xfrm>
          <a:solidFill>
            <a:srgbClr val="FFFF25"/>
          </a:solidFill>
        </p:spPr>
        <p:txBody>
          <a:bodyPr/>
          <a:lstStyle/>
          <a:p>
            <a:pPr marL="0" indent="0">
              <a:buNone/>
            </a:pPr>
            <a:r>
              <a:rPr lang="en-GB" dirty="0"/>
              <a:t>This is a very short activity.</a:t>
            </a:r>
          </a:p>
          <a:p>
            <a:r>
              <a:rPr lang="en-GB" dirty="0"/>
              <a:t>On your sheet titled ‘Character Word Bank,’ write at least five adjectives that describe the character of Jim Hawkins in part two. </a:t>
            </a:r>
          </a:p>
          <a:p>
            <a:r>
              <a:rPr lang="en-GB" dirty="0"/>
              <a:t>You could use a thesaurus to help you come up with interesting vocabulary that you don’t often use.</a:t>
            </a:r>
          </a:p>
          <a:p>
            <a:endParaRPr lang="en-GB" dirty="0"/>
          </a:p>
        </p:txBody>
      </p:sp>
      <p:pic>
        <p:nvPicPr>
          <p:cNvPr id="7" name="Picture 6">
            <a:extLst>
              <a:ext uri="{FF2B5EF4-FFF2-40B4-BE49-F238E27FC236}">
                <a16:creationId xmlns:a16="http://schemas.microsoft.com/office/drawing/2014/main" id="{9F1D0726-5469-48CE-B87E-086D43B2064F}"/>
              </a:ext>
            </a:extLst>
          </p:cNvPr>
          <p:cNvPicPr>
            <a:picLocks noChangeAspect="1"/>
          </p:cNvPicPr>
          <p:nvPr/>
        </p:nvPicPr>
        <p:blipFill rotWithShape="1">
          <a:blip r:embed="rId2"/>
          <a:srcRect l="22283" t="26075" r="21630" b="11889"/>
          <a:stretch/>
        </p:blipFill>
        <p:spPr>
          <a:xfrm>
            <a:off x="3160417" y="3090428"/>
            <a:ext cx="5904070" cy="3671474"/>
          </a:xfrm>
          <a:prstGeom prst="rect">
            <a:avLst/>
          </a:prstGeom>
        </p:spPr>
      </p:pic>
      <p:sp>
        <p:nvSpPr>
          <p:cNvPr id="8" name="TextBox 7">
            <a:extLst>
              <a:ext uri="{FF2B5EF4-FFF2-40B4-BE49-F238E27FC236}">
                <a16:creationId xmlns:a16="http://schemas.microsoft.com/office/drawing/2014/main" id="{7FD02FF0-B1D5-44AA-8DBB-633A0D7C0B9B}"/>
              </a:ext>
            </a:extLst>
          </p:cNvPr>
          <p:cNvSpPr txBox="1"/>
          <p:nvPr/>
        </p:nvSpPr>
        <p:spPr>
          <a:xfrm>
            <a:off x="224836" y="5486399"/>
            <a:ext cx="2478607" cy="1200329"/>
          </a:xfrm>
          <a:prstGeom prst="rect">
            <a:avLst/>
          </a:prstGeom>
          <a:noFill/>
        </p:spPr>
        <p:txBody>
          <a:bodyPr wrap="square" rtlCol="0">
            <a:spAutoFit/>
          </a:bodyPr>
          <a:lstStyle/>
          <a:p>
            <a:r>
              <a:rPr lang="en-GB" dirty="0"/>
              <a:t>5 minutes but no more than 10 minutes if using a thesaurus for support.</a:t>
            </a:r>
          </a:p>
        </p:txBody>
      </p:sp>
    </p:spTree>
    <p:extLst>
      <p:ext uri="{BB962C8B-B14F-4D97-AF65-F5344CB8AC3E}">
        <p14:creationId xmlns:p14="http://schemas.microsoft.com/office/powerpoint/2010/main" val="850008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070F4-A2DC-4DBF-B649-55AB26121BF2}"/>
              </a:ext>
            </a:extLst>
          </p:cNvPr>
          <p:cNvSpPr>
            <a:spLocks noGrp="1"/>
          </p:cNvSpPr>
          <p:nvPr>
            <p:ph type="title"/>
          </p:nvPr>
        </p:nvSpPr>
        <p:spPr/>
        <p:txBody>
          <a:bodyPr/>
          <a:lstStyle/>
          <a:p>
            <a:r>
              <a:rPr lang="en-GB" dirty="0"/>
              <a:t>I will update this page with some of the pupil’s ideas after the lesson</a:t>
            </a:r>
          </a:p>
        </p:txBody>
      </p:sp>
      <p:pic>
        <p:nvPicPr>
          <p:cNvPr id="6" name="Content Placeholder 5" descr="A close up of a logo&#10;&#10;Description automatically generated">
            <a:extLst>
              <a:ext uri="{FF2B5EF4-FFF2-40B4-BE49-F238E27FC236}">
                <a16:creationId xmlns:a16="http://schemas.microsoft.com/office/drawing/2014/main" id="{9556B4C9-0E62-4196-9E0F-27C1A3C2C9D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47094" y="2160588"/>
            <a:ext cx="6457850" cy="3881437"/>
          </a:xfrm>
        </p:spPr>
      </p:pic>
    </p:spTree>
    <p:extLst>
      <p:ext uri="{BB962C8B-B14F-4D97-AF65-F5344CB8AC3E}">
        <p14:creationId xmlns:p14="http://schemas.microsoft.com/office/powerpoint/2010/main" val="326891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BF0AC1-FC1B-436C-BF57-AAEAD8752440}"/>
              </a:ext>
            </a:extLst>
          </p:cNvPr>
          <p:cNvSpPr>
            <a:spLocks noGrp="1"/>
          </p:cNvSpPr>
          <p:nvPr>
            <p:ph type="body" idx="1"/>
          </p:nvPr>
        </p:nvSpPr>
        <p:spPr>
          <a:xfrm>
            <a:off x="384314" y="119106"/>
            <a:ext cx="5528223" cy="576262"/>
          </a:xfrm>
          <a:solidFill>
            <a:schemeClr val="accent1">
              <a:lumMod val="60000"/>
              <a:lumOff val="40000"/>
            </a:schemeClr>
          </a:solidFill>
        </p:spPr>
        <p:txBody>
          <a:bodyPr/>
          <a:lstStyle/>
          <a:p>
            <a:r>
              <a:rPr lang="en-GB" u="sng" dirty="0"/>
              <a:t>Activity Five</a:t>
            </a:r>
            <a:r>
              <a:rPr lang="en-GB" dirty="0"/>
              <a:t> </a:t>
            </a:r>
          </a:p>
        </p:txBody>
      </p:sp>
      <p:sp>
        <p:nvSpPr>
          <p:cNvPr id="4" name="Content Placeholder 3">
            <a:extLst>
              <a:ext uri="{FF2B5EF4-FFF2-40B4-BE49-F238E27FC236}">
                <a16:creationId xmlns:a16="http://schemas.microsoft.com/office/drawing/2014/main" id="{54C7F1B5-A42A-4A06-8E7D-692D2408AA84}"/>
              </a:ext>
            </a:extLst>
          </p:cNvPr>
          <p:cNvSpPr>
            <a:spLocks noGrp="1"/>
          </p:cNvSpPr>
          <p:nvPr>
            <p:ph sz="half" idx="2"/>
          </p:nvPr>
        </p:nvSpPr>
        <p:spPr>
          <a:xfrm>
            <a:off x="384313" y="810030"/>
            <a:ext cx="5528224" cy="5572324"/>
          </a:xfrm>
          <a:solidFill>
            <a:schemeClr val="accent1">
              <a:lumMod val="60000"/>
              <a:lumOff val="40000"/>
            </a:schemeClr>
          </a:solidFill>
        </p:spPr>
        <p:txBody>
          <a:bodyPr/>
          <a:lstStyle/>
          <a:p>
            <a:pPr marL="0" indent="0">
              <a:buNone/>
            </a:pPr>
            <a:r>
              <a:rPr lang="en-GB" dirty="0"/>
              <a:t>Watch the video about script writing (the link is below) and then write a script for part two of “Treasure Island.” You can choose to write a script for the whole episode or from 00:42.</a:t>
            </a:r>
          </a:p>
          <a:p>
            <a:pPr marL="0" indent="0">
              <a:buNone/>
            </a:pPr>
            <a:r>
              <a:rPr lang="en-GB" dirty="0"/>
              <a:t>Remember to include:</a:t>
            </a:r>
          </a:p>
          <a:p>
            <a:r>
              <a:rPr lang="en-GB" dirty="0"/>
              <a:t>Title </a:t>
            </a:r>
          </a:p>
          <a:p>
            <a:r>
              <a:rPr lang="en-GB" dirty="0"/>
              <a:t>Description of where it is set</a:t>
            </a:r>
          </a:p>
          <a:p>
            <a:r>
              <a:rPr lang="en-GB" dirty="0"/>
              <a:t>A list of characters who are in the scene</a:t>
            </a:r>
          </a:p>
          <a:p>
            <a:r>
              <a:rPr lang="en-GB" dirty="0"/>
              <a:t>Dialogue (the characters’ spoken words) </a:t>
            </a:r>
          </a:p>
          <a:p>
            <a:r>
              <a:rPr lang="en-GB" dirty="0"/>
              <a:t>How the characters say their lines</a:t>
            </a:r>
          </a:p>
          <a:p>
            <a:r>
              <a:rPr lang="en-GB" dirty="0"/>
              <a:t>Stage directions (actions for the characters to act out)</a:t>
            </a:r>
          </a:p>
          <a:p>
            <a:r>
              <a:rPr lang="en-GB" dirty="0"/>
              <a:t>The entrance or exit of a character through stage directions. </a:t>
            </a:r>
          </a:p>
          <a:p>
            <a:pPr marL="0" indent="0">
              <a:buNone/>
            </a:pPr>
            <a:r>
              <a:rPr lang="en-GB" dirty="0"/>
              <a:t>There is some more information on the next page.</a:t>
            </a:r>
          </a:p>
          <a:p>
            <a:endParaRPr lang="en-GB" dirty="0"/>
          </a:p>
        </p:txBody>
      </p:sp>
      <p:sp>
        <p:nvSpPr>
          <p:cNvPr id="5" name="Text Placeholder 4">
            <a:extLst>
              <a:ext uri="{FF2B5EF4-FFF2-40B4-BE49-F238E27FC236}">
                <a16:creationId xmlns:a16="http://schemas.microsoft.com/office/drawing/2014/main" id="{64D17B7D-98D3-42A1-8889-980EA70ABAAF}"/>
              </a:ext>
            </a:extLst>
          </p:cNvPr>
          <p:cNvSpPr>
            <a:spLocks noGrp="1"/>
          </p:cNvSpPr>
          <p:nvPr>
            <p:ph type="body" sz="quarter" idx="3"/>
          </p:nvPr>
        </p:nvSpPr>
        <p:spPr>
          <a:xfrm>
            <a:off x="6096000" y="119106"/>
            <a:ext cx="5528223" cy="576262"/>
          </a:xfrm>
          <a:solidFill>
            <a:srgbClr val="FFFF25"/>
          </a:solidFill>
        </p:spPr>
        <p:txBody>
          <a:bodyPr/>
          <a:lstStyle/>
          <a:p>
            <a:r>
              <a:rPr lang="en-GB" u="sng" dirty="0"/>
              <a:t>Activity Five</a:t>
            </a:r>
            <a:endParaRPr lang="en-GB" dirty="0"/>
          </a:p>
        </p:txBody>
      </p:sp>
      <p:sp>
        <p:nvSpPr>
          <p:cNvPr id="6" name="Content Placeholder 5">
            <a:extLst>
              <a:ext uri="{FF2B5EF4-FFF2-40B4-BE49-F238E27FC236}">
                <a16:creationId xmlns:a16="http://schemas.microsoft.com/office/drawing/2014/main" id="{F1EBD35A-B78A-4D25-AE5F-EFC761721A1C}"/>
              </a:ext>
            </a:extLst>
          </p:cNvPr>
          <p:cNvSpPr>
            <a:spLocks noGrp="1"/>
          </p:cNvSpPr>
          <p:nvPr>
            <p:ph sz="quarter" idx="4"/>
          </p:nvPr>
        </p:nvSpPr>
        <p:spPr>
          <a:xfrm>
            <a:off x="6096000" y="798124"/>
            <a:ext cx="5528223" cy="5584229"/>
          </a:xfrm>
          <a:solidFill>
            <a:srgbClr val="FFFF25"/>
          </a:solidFill>
        </p:spPr>
        <p:txBody>
          <a:bodyPr/>
          <a:lstStyle/>
          <a:p>
            <a:pPr marL="0" indent="0">
              <a:buNone/>
            </a:pPr>
            <a:r>
              <a:rPr lang="en-GB" dirty="0"/>
              <a:t>Watch the video about script writing (the link is below) and then write a script for part two of “Treasure Island.” You can choose to write a script for the whole episode or from 00:42.</a:t>
            </a:r>
          </a:p>
          <a:p>
            <a:pPr marL="0" indent="0">
              <a:buNone/>
            </a:pPr>
            <a:r>
              <a:rPr lang="en-GB" dirty="0"/>
              <a:t>Remember to include:</a:t>
            </a:r>
          </a:p>
          <a:p>
            <a:r>
              <a:rPr lang="en-GB" dirty="0"/>
              <a:t>Title </a:t>
            </a:r>
          </a:p>
          <a:p>
            <a:r>
              <a:rPr lang="en-GB" dirty="0"/>
              <a:t>Description of where it is set</a:t>
            </a:r>
          </a:p>
          <a:p>
            <a:r>
              <a:rPr lang="en-GB" dirty="0"/>
              <a:t>A list of characters who are in the scene</a:t>
            </a:r>
          </a:p>
          <a:p>
            <a:r>
              <a:rPr lang="en-GB" dirty="0"/>
              <a:t>Dialogue (the characters’ spoken words) </a:t>
            </a:r>
          </a:p>
          <a:p>
            <a:r>
              <a:rPr lang="en-GB" dirty="0"/>
              <a:t>How the characters say their lines</a:t>
            </a:r>
          </a:p>
          <a:p>
            <a:r>
              <a:rPr lang="en-GB" dirty="0"/>
              <a:t>Stage directions (actions for the characters to act out)</a:t>
            </a:r>
          </a:p>
          <a:p>
            <a:r>
              <a:rPr lang="en-GB" dirty="0"/>
              <a:t>The entrance or exit of a character through stage directions. </a:t>
            </a:r>
          </a:p>
          <a:p>
            <a:pPr marL="0" indent="0">
              <a:buNone/>
            </a:pPr>
            <a:r>
              <a:rPr lang="en-GB"/>
              <a:t>There is some more information on the next page.</a:t>
            </a:r>
            <a:endParaRPr lang="en-GB" dirty="0"/>
          </a:p>
          <a:p>
            <a:pPr marL="0" indent="0">
              <a:buNone/>
            </a:pPr>
            <a:endParaRPr lang="en-GB" dirty="0"/>
          </a:p>
        </p:txBody>
      </p:sp>
      <p:sp>
        <p:nvSpPr>
          <p:cNvPr id="9" name="TextBox 8">
            <a:extLst>
              <a:ext uri="{FF2B5EF4-FFF2-40B4-BE49-F238E27FC236}">
                <a16:creationId xmlns:a16="http://schemas.microsoft.com/office/drawing/2014/main" id="{AD4B8064-412C-4582-9234-C8997B35827C}"/>
              </a:ext>
            </a:extLst>
          </p:cNvPr>
          <p:cNvSpPr txBox="1"/>
          <p:nvPr/>
        </p:nvSpPr>
        <p:spPr>
          <a:xfrm>
            <a:off x="119270" y="6382354"/>
            <a:ext cx="1961321" cy="369332"/>
          </a:xfrm>
          <a:prstGeom prst="rect">
            <a:avLst/>
          </a:prstGeom>
          <a:noFill/>
        </p:spPr>
        <p:txBody>
          <a:bodyPr wrap="square" rtlCol="0">
            <a:spAutoFit/>
          </a:bodyPr>
          <a:lstStyle/>
          <a:p>
            <a:r>
              <a:rPr lang="en-GB" dirty="0"/>
              <a:t>30 minutes </a:t>
            </a:r>
          </a:p>
        </p:txBody>
      </p:sp>
      <p:sp>
        <p:nvSpPr>
          <p:cNvPr id="2" name="TextBox 1">
            <a:extLst>
              <a:ext uri="{FF2B5EF4-FFF2-40B4-BE49-F238E27FC236}">
                <a16:creationId xmlns:a16="http://schemas.microsoft.com/office/drawing/2014/main" id="{D64871B7-5642-4B56-8F2E-5DFB8FACBA84}"/>
              </a:ext>
            </a:extLst>
          </p:cNvPr>
          <p:cNvSpPr txBox="1"/>
          <p:nvPr/>
        </p:nvSpPr>
        <p:spPr>
          <a:xfrm>
            <a:off x="2623932" y="6382354"/>
            <a:ext cx="7222436" cy="646331"/>
          </a:xfrm>
          <a:prstGeom prst="rect">
            <a:avLst/>
          </a:prstGeom>
          <a:noFill/>
        </p:spPr>
        <p:txBody>
          <a:bodyPr wrap="square" rtlCol="0">
            <a:spAutoFit/>
          </a:bodyPr>
          <a:lstStyle/>
          <a:p>
            <a:r>
              <a:rPr lang="en-GB" dirty="0">
                <a:hlinkClick r:id="rId2">
                  <a:extLst>
                    <a:ext uri="{A12FA001-AC4F-418D-AE19-62706E023703}">
                      <ahyp:hlinkClr xmlns:ahyp="http://schemas.microsoft.com/office/drawing/2018/hyperlinkcolor" val="tx"/>
                    </a:ext>
                  </a:extLst>
                </a:hlinkClick>
              </a:rPr>
              <a:t>https://www.bbc.co.uk/bitesize/topics/zsn4h39/articles/zx8kng8</a:t>
            </a:r>
            <a:endParaRPr lang="en-GB" dirty="0"/>
          </a:p>
          <a:p>
            <a:endParaRPr lang="en-GB" dirty="0"/>
          </a:p>
        </p:txBody>
      </p:sp>
    </p:spTree>
    <p:extLst>
      <p:ext uri="{BB962C8B-B14F-4D97-AF65-F5344CB8AC3E}">
        <p14:creationId xmlns:p14="http://schemas.microsoft.com/office/powerpoint/2010/main" val="36930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FF3C166-639E-40C7-ADE0-5F049F2CD3EC}"/>
              </a:ext>
            </a:extLst>
          </p:cNvPr>
          <p:cNvSpPr>
            <a:spLocks noGrp="1"/>
          </p:cNvSpPr>
          <p:nvPr>
            <p:ph sz="half" idx="1"/>
          </p:nvPr>
        </p:nvSpPr>
        <p:spPr>
          <a:xfrm>
            <a:off x="359466" y="278779"/>
            <a:ext cx="2794552" cy="6347307"/>
          </a:xfrm>
          <a:solidFill>
            <a:schemeClr val="accent1">
              <a:lumMod val="40000"/>
              <a:lumOff val="60000"/>
            </a:schemeClr>
          </a:solidFill>
        </p:spPr>
        <p:txBody>
          <a:bodyPr>
            <a:normAutofit/>
          </a:bodyPr>
          <a:lstStyle/>
          <a:p>
            <a:pPr marL="0" indent="0">
              <a:buNone/>
            </a:pPr>
            <a:r>
              <a:rPr lang="en-GB" u="sng" dirty="0"/>
              <a:t>Writing the Script</a:t>
            </a:r>
          </a:p>
          <a:p>
            <a:r>
              <a:rPr lang="en-GB" dirty="0"/>
              <a:t>Remember to write the name of the character who is talking on the left followed by a colon (:) just like in the video. </a:t>
            </a:r>
          </a:p>
          <a:p>
            <a:r>
              <a:rPr lang="en-GB" dirty="0"/>
              <a:t>Anything that you don’t want the ‘character’ to say out loud needs to be in brackets, just like in the video. </a:t>
            </a:r>
          </a:p>
          <a:p>
            <a:r>
              <a:rPr lang="en-GB" dirty="0"/>
              <a:t>Any stage directions should be on a new line with any following dialogue also starting a new a line, just like in the video! </a:t>
            </a:r>
          </a:p>
        </p:txBody>
      </p:sp>
      <p:sp>
        <p:nvSpPr>
          <p:cNvPr id="5" name="Content Placeholder 4">
            <a:extLst>
              <a:ext uri="{FF2B5EF4-FFF2-40B4-BE49-F238E27FC236}">
                <a16:creationId xmlns:a16="http://schemas.microsoft.com/office/drawing/2014/main" id="{18C0C3EF-0DA8-4B02-993C-3475123C20B4}"/>
              </a:ext>
            </a:extLst>
          </p:cNvPr>
          <p:cNvSpPr>
            <a:spLocks noGrp="1"/>
          </p:cNvSpPr>
          <p:nvPr>
            <p:ph sz="half" idx="2"/>
          </p:nvPr>
        </p:nvSpPr>
        <p:spPr>
          <a:xfrm>
            <a:off x="3692694" y="278779"/>
            <a:ext cx="2794552" cy="6347308"/>
          </a:xfrm>
          <a:solidFill>
            <a:srgbClr val="FFFF25"/>
          </a:solidFill>
        </p:spPr>
        <p:txBody>
          <a:bodyPr>
            <a:normAutofit/>
          </a:bodyPr>
          <a:lstStyle/>
          <a:p>
            <a:pPr marL="0" indent="0">
              <a:buNone/>
            </a:pPr>
            <a:r>
              <a:rPr lang="en-GB" u="sng" dirty="0"/>
              <a:t>Writing the Script</a:t>
            </a:r>
          </a:p>
          <a:p>
            <a:r>
              <a:rPr lang="en-GB" dirty="0"/>
              <a:t>Remember to write the name of the character who is talking on the left followed by a colon (:) just like in the video. </a:t>
            </a:r>
          </a:p>
          <a:p>
            <a:r>
              <a:rPr lang="en-GB" dirty="0"/>
              <a:t>Anything that you don’t want the ‘character’ to say out loud needs to be in brackets, just like in the video. </a:t>
            </a:r>
          </a:p>
          <a:p>
            <a:r>
              <a:rPr lang="en-GB" dirty="0"/>
              <a:t>Any stage directions should be on a new line with any following dialogue also starting a new a line, just like in the video! </a:t>
            </a:r>
          </a:p>
          <a:p>
            <a:pPr marL="0" indent="0">
              <a:buNone/>
            </a:pPr>
            <a:endParaRPr lang="en-GB" dirty="0"/>
          </a:p>
        </p:txBody>
      </p:sp>
      <p:pic>
        <p:nvPicPr>
          <p:cNvPr id="6" name="Picture 5">
            <a:extLst>
              <a:ext uri="{FF2B5EF4-FFF2-40B4-BE49-F238E27FC236}">
                <a16:creationId xmlns:a16="http://schemas.microsoft.com/office/drawing/2014/main" id="{D1EAFD86-CB8F-4B7B-B63A-2FCB8D2E86E1}"/>
              </a:ext>
            </a:extLst>
          </p:cNvPr>
          <p:cNvPicPr/>
          <p:nvPr/>
        </p:nvPicPr>
        <p:blipFill rotWithShape="1">
          <a:blip r:embed="rId2"/>
          <a:srcRect l="23100" t="23941" r="52138" b="26995"/>
          <a:stretch/>
        </p:blipFill>
        <p:spPr bwMode="auto">
          <a:xfrm>
            <a:off x="7156174" y="1007166"/>
            <a:ext cx="3523422" cy="42937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93607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TM02900688[[fn=Facet]]</Template>
  <TotalTime>348</TotalTime>
  <Words>997</Words>
  <Application>Microsoft Office PowerPoint</Application>
  <PresentationFormat>Widescreen</PresentationFormat>
  <Paragraphs>72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Trebuchet MS</vt:lpstr>
      <vt:lpstr>Wingdings 3</vt:lpstr>
      <vt:lpstr>Facet</vt:lpstr>
      <vt:lpstr>Treasure Island By Robert Louis Stevenson </vt:lpstr>
      <vt:lpstr>PowerPoint Presentation</vt:lpstr>
      <vt:lpstr>https://www.bbc.co.uk/teach/class-clips-video/english-ks2-treasure-island-pt2/zrvcxyc</vt:lpstr>
      <vt:lpstr>I will update this page with pupil’s work after the lesson</vt:lpstr>
      <vt:lpstr>PowerPoint Presentation</vt:lpstr>
      <vt:lpstr>PowerPoint Presentation</vt:lpstr>
      <vt:lpstr>I will update this page with some of the pupil’s ideas after the lesson</vt:lpstr>
      <vt:lpstr>PowerPoint Presentation</vt:lpstr>
      <vt:lpstr>PowerPoint Presentation</vt:lpstr>
      <vt:lpstr>I will update this page with pupil’s work after the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Treasure island</dc:title>
  <dc:creator>Charlotte Godby</dc:creator>
  <cp:lastModifiedBy>Charlotte Godby</cp:lastModifiedBy>
  <cp:revision>21</cp:revision>
  <dcterms:created xsi:type="dcterms:W3CDTF">2020-05-29T11:15:36Z</dcterms:created>
  <dcterms:modified xsi:type="dcterms:W3CDTF">2020-06-02T14:07:44Z</dcterms:modified>
</cp:coreProperties>
</file>