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sldIdLst>
    <p:sldId id="256" r:id="rId2"/>
    <p:sldId id="258" r:id="rId3"/>
    <p:sldId id="259" r:id="rId4"/>
    <p:sldId id="266" r:id="rId5"/>
    <p:sldId id="260" r:id="rId6"/>
    <p:sldId id="261" r:id="rId7"/>
    <p:sldId id="265" r:id="rId8"/>
    <p:sldId id="268" r:id="rId9"/>
    <p:sldId id="267" r:id="rId10"/>
  </p:sldIdLst>
  <p:sldSz cx="12192000" cy="6858000"/>
  <p:notesSz cx="9872663"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65" d="100"/>
          <a:sy n="65" d="100"/>
        </p:scale>
        <p:origin x="66"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3581E5-58E3-48FA-A2C9-C2B1B7BC7DBB}"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8C0B33-59F1-447B-A875-8C2399E7B9AE}" type="slidenum">
              <a:rPr lang="en-GB" smtClean="0"/>
              <a:t>‹#›</a:t>
            </a:fld>
            <a:endParaRPr lang="en-GB"/>
          </a:p>
        </p:txBody>
      </p:sp>
    </p:spTree>
    <p:extLst>
      <p:ext uri="{BB962C8B-B14F-4D97-AF65-F5344CB8AC3E}">
        <p14:creationId xmlns:p14="http://schemas.microsoft.com/office/powerpoint/2010/main" val="1863282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3581E5-58E3-48FA-A2C9-C2B1B7BC7DBB}"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8C0B33-59F1-447B-A875-8C2399E7B9AE}" type="slidenum">
              <a:rPr lang="en-GB" smtClean="0"/>
              <a:t>‹#›</a:t>
            </a:fld>
            <a:endParaRPr lang="en-GB"/>
          </a:p>
        </p:txBody>
      </p:sp>
    </p:spTree>
    <p:extLst>
      <p:ext uri="{BB962C8B-B14F-4D97-AF65-F5344CB8AC3E}">
        <p14:creationId xmlns:p14="http://schemas.microsoft.com/office/powerpoint/2010/main" val="155310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3581E5-58E3-48FA-A2C9-C2B1B7BC7DBB}"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8C0B33-59F1-447B-A875-8C2399E7B9AE}"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92648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3581E5-58E3-48FA-A2C9-C2B1B7BC7DBB}"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8C0B33-59F1-447B-A875-8C2399E7B9AE}" type="slidenum">
              <a:rPr lang="en-GB" smtClean="0"/>
              <a:t>‹#›</a:t>
            </a:fld>
            <a:endParaRPr lang="en-GB"/>
          </a:p>
        </p:txBody>
      </p:sp>
    </p:spTree>
    <p:extLst>
      <p:ext uri="{BB962C8B-B14F-4D97-AF65-F5344CB8AC3E}">
        <p14:creationId xmlns:p14="http://schemas.microsoft.com/office/powerpoint/2010/main" val="545743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3581E5-58E3-48FA-A2C9-C2B1B7BC7DBB}"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8C0B33-59F1-447B-A875-8C2399E7B9AE}"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78709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3581E5-58E3-48FA-A2C9-C2B1B7BC7DBB}"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8C0B33-59F1-447B-A875-8C2399E7B9AE}" type="slidenum">
              <a:rPr lang="en-GB" smtClean="0"/>
              <a:t>‹#›</a:t>
            </a:fld>
            <a:endParaRPr lang="en-GB"/>
          </a:p>
        </p:txBody>
      </p:sp>
    </p:spTree>
    <p:extLst>
      <p:ext uri="{BB962C8B-B14F-4D97-AF65-F5344CB8AC3E}">
        <p14:creationId xmlns:p14="http://schemas.microsoft.com/office/powerpoint/2010/main" val="1046366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3581E5-58E3-48FA-A2C9-C2B1B7BC7DBB}"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8C0B33-59F1-447B-A875-8C2399E7B9AE}" type="slidenum">
              <a:rPr lang="en-GB" smtClean="0"/>
              <a:t>‹#›</a:t>
            </a:fld>
            <a:endParaRPr lang="en-GB"/>
          </a:p>
        </p:txBody>
      </p:sp>
    </p:spTree>
    <p:extLst>
      <p:ext uri="{BB962C8B-B14F-4D97-AF65-F5344CB8AC3E}">
        <p14:creationId xmlns:p14="http://schemas.microsoft.com/office/powerpoint/2010/main" val="2314895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3581E5-58E3-48FA-A2C9-C2B1B7BC7DBB}"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8C0B33-59F1-447B-A875-8C2399E7B9AE}" type="slidenum">
              <a:rPr lang="en-GB" smtClean="0"/>
              <a:t>‹#›</a:t>
            </a:fld>
            <a:endParaRPr lang="en-GB"/>
          </a:p>
        </p:txBody>
      </p:sp>
    </p:spTree>
    <p:extLst>
      <p:ext uri="{BB962C8B-B14F-4D97-AF65-F5344CB8AC3E}">
        <p14:creationId xmlns:p14="http://schemas.microsoft.com/office/powerpoint/2010/main" val="1986359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3581E5-58E3-48FA-A2C9-C2B1B7BC7DBB}"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8C0B33-59F1-447B-A875-8C2399E7B9AE}" type="slidenum">
              <a:rPr lang="en-GB" smtClean="0"/>
              <a:t>‹#›</a:t>
            </a:fld>
            <a:endParaRPr lang="en-GB"/>
          </a:p>
        </p:txBody>
      </p:sp>
    </p:spTree>
    <p:extLst>
      <p:ext uri="{BB962C8B-B14F-4D97-AF65-F5344CB8AC3E}">
        <p14:creationId xmlns:p14="http://schemas.microsoft.com/office/powerpoint/2010/main" val="2963761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3581E5-58E3-48FA-A2C9-C2B1B7BC7DBB}" type="datetimeFigureOut">
              <a:rPr lang="en-GB" smtClean="0"/>
              <a:t>05/06/2020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8C0B33-59F1-447B-A875-8C2399E7B9AE}" type="slidenum">
              <a:rPr lang="en-GB" smtClean="0"/>
              <a:t>‹#›</a:t>
            </a:fld>
            <a:endParaRPr lang="en-GB"/>
          </a:p>
        </p:txBody>
      </p:sp>
    </p:spTree>
    <p:extLst>
      <p:ext uri="{BB962C8B-B14F-4D97-AF65-F5344CB8AC3E}">
        <p14:creationId xmlns:p14="http://schemas.microsoft.com/office/powerpoint/2010/main" val="3654024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3581E5-58E3-48FA-A2C9-C2B1B7BC7DBB}" type="datetimeFigureOut">
              <a:rPr lang="en-GB" smtClean="0"/>
              <a:t>05/06/2020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8C0B33-59F1-447B-A875-8C2399E7B9AE}" type="slidenum">
              <a:rPr lang="en-GB" smtClean="0"/>
              <a:t>‹#›</a:t>
            </a:fld>
            <a:endParaRPr lang="en-GB"/>
          </a:p>
        </p:txBody>
      </p:sp>
    </p:spTree>
    <p:extLst>
      <p:ext uri="{BB962C8B-B14F-4D97-AF65-F5344CB8AC3E}">
        <p14:creationId xmlns:p14="http://schemas.microsoft.com/office/powerpoint/2010/main" val="1804001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3581E5-58E3-48FA-A2C9-C2B1B7BC7DBB}" type="datetimeFigureOut">
              <a:rPr lang="en-GB" smtClean="0"/>
              <a:t>05/06/2020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A8C0B33-59F1-447B-A875-8C2399E7B9AE}" type="slidenum">
              <a:rPr lang="en-GB" smtClean="0"/>
              <a:t>‹#›</a:t>
            </a:fld>
            <a:endParaRPr lang="en-GB"/>
          </a:p>
        </p:txBody>
      </p:sp>
    </p:spTree>
    <p:extLst>
      <p:ext uri="{BB962C8B-B14F-4D97-AF65-F5344CB8AC3E}">
        <p14:creationId xmlns:p14="http://schemas.microsoft.com/office/powerpoint/2010/main" val="104378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3581E5-58E3-48FA-A2C9-C2B1B7BC7DBB}" type="datetimeFigureOut">
              <a:rPr lang="en-GB" smtClean="0"/>
              <a:t>05/06/2020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A8C0B33-59F1-447B-A875-8C2399E7B9AE}" type="slidenum">
              <a:rPr lang="en-GB" smtClean="0"/>
              <a:t>‹#›</a:t>
            </a:fld>
            <a:endParaRPr lang="en-GB"/>
          </a:p>
        </p:txBody>
      </p:sp>
    </p:spTree>
    <p:extLst>
      <p:ext uri="{BB962C8B-B14F-4D97-AF65-F5344CB8AC3E}">
        <p14:creationId xmlns:p14="http://schemas.microsoft.com/office/powerpoint/2010/main" val="2634779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3581E5-58E3-48FA-A2C9-C2B1B7BC7DBB}" type="datetimeFigureOut">
              <a:rPr lang="en-GB" smtClean="0"/>
              <a:t>05/06/2020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A8C0B33-59F1-447B-A875-8C2399E7B9AE}" type="slidenum">
              <a:rPr lang="en-GB" smtClean="0"/>
              <a:t>‹#›</a:t>
            </a:fld>
            <a:endParaRPr lang="en-GB"/>
          </a:p>
        </p:txBody>
      </p:sp>
    </p:spTree>
    <p:extLst>
      <p:ext uri="{BB962C8B-B14F-4D97-AF65-F5344CB8AC3E}">
        <p14:creationId xmlns:p14="http://schemas.microsoft.com/office/powerpoint/2010/main" val="1109393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3581E5-58E3-48FA-A2C9-C2B1B7BC7DBB}" type="datetimeFigureOut">
              <a:rPr lang="en-GB" smtClean="0"/>
              <a:t>05/06/2020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8C0B33-59F1-447B-A875-8C2399E7B9AE}" type="slidenum">
              <a:rPr lang="en-GB" smtClean="0"/>
              <a:t>‹#›</a:t>
            </a:fld>
            <a:endParaRPr lang="en-GB"/>
          </a:p>
        </p:txBody>
      </p:sp>
    </p:spTree>
    <p:extLst>
      <p:ext uri="{BB962C8B-B14F-4D97-AF65-F5344CB8AC3E}">
        <p14:creationId xmlns:p14="http://schemas.microsoft.com/office/powerpoint/2010/main" val="632603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8C0B33-59F1-447B-A875-8C2399E7B9AE}" type="slidenum">
              <a:rPr lang="en-GB" smtClean="0"/>
              <a:t>‹#›</a:t>
            </a:fld>
            <a:endParaRPr lang="en-GB"/>
          </a:p>
        </p:txBody>
      </p:sp>
      <p:sp>
        <p:nvSpPr>
          <p:cNvPr id="5" name="Date Placeholder 4"/>
          <p:cNvSpPr>
            <a:spLocks noGrp="1"/>
          </p:cNvSpPr>
          <p:nvPr>
            <p:ph type="dt" sz="half" idx="10"/>
          </p:nvPr>
        </p:nvSpPr>
        <p:spPr/>
        <p:txBody>
          <a:bodyPr/>
          <a:lstStyle/>
          <a:p>
            <a:fld id="{793581E5-58E3-48FA-A2C9-C2B1B7BC7DBB}" type="datetimeFigureOut">
              <a:rPr lang="en-GB" smtClean="0"/>
              <a:t>05/06/2020</a:t>
            </a:fld>
            <a:endParaRPr lang="en-GB"/>
          </a:p>
        </p:txBody>
      </p:sp>
    </p:spTree>
    <p:extLst>
      <p:ext uri="{BB962C8B-B14F-4D97-AF65-F5344CB8AC3E}">
        <p14:creationId xmlns:p14="http://schemas.microsoft.com/office/powerpoint/2010/main" val="3500605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93581E5-58E3-48FA-A2C9-C2B1B7BC7DBB}" type="datetimeFigureOut">
              <a:rPr lang="en-GB" smtClean="0"/>
              <a:t>05/06/2020</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A8C0B33-59F1-447B-A875-8C2399E7B9AE}" type="slidenum">
              <a:rPr lang="en-GB" smtClean="0"/>
              <a:t>‹#›</a:t>
            </a:fld>
            <a:endParaRPr lang="en-GB"/>
          </a:p>
        </p:txBody>
      </p:sp>
    </p:spTree>
    <p:extLst>
      <p:ext uri="{BB962C8B-B14F-4D97-AF65-F5344CB8AC3E}">
        <p14:creationId xmlns:p14="http://schemas.microsoft.com/office/powerpoint/2010/main" val="4147508849"/>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bbc.co.uk/teach/class-clips-video/english-ks2-treasure-island-pt4/zbb9t39"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en/magpie-animal-bird-crow-nature-156987/"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en/magpie-animal-bird-crow-nature-156987/"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bbc.co.uk/bitesize/topics/zwwp8mn/articles/zsrt4qt"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en/magpie-animal-bird-crow-nature-156987/"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easure Island by Robert Louis Stevenson, Eoin Colfer | Waterstones">
            <a:extLst>
              <a:ext uri="{FF2B5EF4-FFF2-40B4-BE49-F238E27FC236}">
                <a16:creationId xmlns:a16="http://schemas.microsoft.com/office/drawing/2014/main" id="{C20A5014-343A-4D6D-AC78-2978A2638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533" y="2731322"/>
            <a:ext cx="2020768" cy="27872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4762D4A-F519-4CAC-B033-C6C49C3517B5}"/>
              </a:ext>
            </a:extLst>
          </p:cNvPr>
          <p:cNvSpPr>
            <a:spLocks noGrp="1"/>
          </p:cNvSpPr>
          <p:nvPr>
            <p:ph type="ctrTitle"/>
          </p:nvPr>
        </p:nvSpPr>
        <p:spPr>
          <a:xfrm>
            <a:off x="1292533" y="1041598"/>
            <a:ext cx="8361229" cy="1290032"/>
          </a:xfrm>
        </p:spPr>
        <p:txBody>
          <a:bodyPr>
            <a:normAutofit fontScale="90000"/>
          </a:bodyPr>
          <a:lstStyle/>
          <a:p>
            <a:pPr algn="l"/>
            <a:r>
              <a:rPr lang="en-GB" dirty="0"/>
              <a:t>Treasure Island</a:t>
            </a:r>
            <a:br>
              <a:rPr lang="en-GB" dirty="0"/>
            </a:br>
            <a:r>
              <a:rPr lang="en-GB" sz="3300" dirty="0"/>
              <a:t>By Robert Louis Stevenson </a:t>
            </a:r>
          </a:p>
        </p:txBody>
      </p:sp>
      <p:sp>
        <p:nvSpPr>
          <p:cNvPr id="3" name="Subtitle 2">
            <a:extLst>
              <a:ext uri="{FF2B5EF4-FFF2-40B4-BE49-F238E27FC236}">
                <a16:creationId xmlns:a16="http://schemas.microsoft.com/office/drawing/2014/main" id="{FB6BBE53-B9A8-45CC-BC35-AA576252317A}"/>
              </a:ext>
            </a:extLst>
          </p:cNvPr>
          <p:cNvSpPr>
            <a:spLocks noGrp="1"/>
          </p:cNvSpPr>
          <p:nvPr>
            <p:ph type="subTitle" idx="1"/>
          </p:nvPr>
        </p:nvSpPr>
        <p:spPr>
          <a:xfrm>
            <a:off x="2680162" y="5678156"/>
            <a:ext cx="6831673" cy="477507"/>
          </a:xfrm>
        </p:spPr>
        <p:txBody>
          <a:bodyPr>
            <a:normAutofit/>
          </a:bodyPr>
          <a:lstStyle/>
          <a:p>
            <a:r>
              <a:rPr lang="en-GB" dirty="0"/>
              <a:t>Class 3 Friday 4</a:t>
            </a:r>
            <a:r>
              <a:rPr lang="en-GB" baseline="30000" dirty="0"/>
              <a:t>th</a:t>
            </a:r>
            <a:r>
              <a:rPr lang="en-GB" dirty="0"/>
              <a:t> June 2020. Lesson Four </a:t>
            </a:r>
          </a:p>
        </p:txBody>
      </p:sp>
      <p:pic>
        <p:nvPicPr>
          <p:cNvPr id="1030" name="Picture 6" descr="Treasure Island">
            <a:extLst>
              <a:ext uri="{FF2B5EF4-FFF2-40B4-BE49-F238E27FC236}">
                <a16:creationId xmlns:a16="http://schemas.microsoft.com/office/drawing/2014/main" id="{6ECCAEAF-D128-4D6E-9D8C-384F842911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8" y="2731323"/>
            <a:ext cx="1887987" cy="29005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reasure Island (Classic Starts Series) by Robert Louis Stevenson ...">
            <a:extLst>
              <a:ext uri="{FF2B5EF4-FFF2-40B4-BE49-F238E27FC236}">
                <a16:creationId xmlns:a16="http://schemas.microsoft.com/office/drawing/2014/main" id="{330C266F-9E22-4B4E-A255-CC14E2E7C2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1924" y="2731322"/>
            <a:ext cx="1725451" cy="27872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easure Island - Robert Louis Stevenson - Oxford University Press">
            <a:extLst>
              <a:ext uri="{FF2B5EF4-FFF2-40B4-BE49-F238E27FC236}">
                <a16:creationId xmlns:a16="http://schemas.microsoft.com/office/drawing/2014/main" id="{2889A44A-2B14-419D-908F-C18DDAF55C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2608" y="2731322"/>
            <a:ext cx="1887987" cy="2873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059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88AC2A-6F07-4032-A106-5A68B254BA4E}"/>
              </a:ext>
            </a:extLst>
          </p:cNvPr>
          <p:cNvSpPr>
            <a:spLocks noGrp="1"/>
          </p:cNvSpPr>
          <p:nvPr>
            <p:ph type="body" idx="1"/>
          </p:nvPr>
        </p:nvSpPr>
        <p:spPr>
          <a:xfrm>
            <a:off x="185529" y="3025054"/>
            <a:ext cx="5836919" cy="576262"/>
          </a:xfrm>
          <a:solidFill>
            <a:schemeClr val="accent1">
              <a:lumMod val="60000"/>
              <a:lumOff val="40000"/>
            </a:schemeClr>
          </a:solidFill>
        </p:spPr>
        <p:txBody>
          <a:bodyPr/>
          <a:lstStyle/>
          <a:p>
            <a:r>
              <a:rPr lang="en-GB" u="sng" dirty="0"/>
              <a:t>Activity One </a:t>
            </a:r>
          </a:p>
        </p:txBody>
      </p:sp>
      <p:sp>
        <p:nvSpPr>
          <p:cNvPr id="4" name="Content Placeholder 3">
            <a:extLst>
              <a:ext uri="{FF2B5EF4-FFF2-40B4-BE49-F238E27FC236}">
                <a16:creationId xmlns:a16="http://schemas.microsoft.com/office/drawing/2014/main" id="{57977E49-AFEB-4DA6-9621-22C82B1EAFA6}"/>
              </a:ext>
            </a:extLst>
          </p:cNvPr>
          <p:cNvSpPr>
            <a:spLocks noGrp="1"/>
          </p:cNvSpPr>
          <p:nvPr>
            <p:ph sz="half" idx="2"/>
          </p:nvPr>
        </p:nvSpPr>
        <p:spPr>
          <a:xfrm>
            <a:off x="185530" y="3821473"/>
            <a:ext cx="5836919" cy="2073211"/>
          </a:xfrm>
          <a:solidFill>
            <a:schemeClr val="accent1">
              <a:lumMod val="60000"/>
              <a:lumOff val="40000"/>
            </a:schemeClr>
          </a:solidFill>
        </p:spPr>
        <p:txBody>
          <a:bodyPr>
            <a:normAutofit/>
          </a:bodyPr>
          <a:lstStyle/>
          <a:p>
            <a:r>
              <a:rPr lang="en-GB" dirty="0"/>
              <a:t>Using the story map that you have been making, retell the story so far.</a:t>
            </a:r>
          </a:p>
          <a:p>
            <a:pPr marL="0" indent="0">
              <a:buNone/>
            </a:pPr>
            <a:r>
              <a:rPr lang="en-GB" dirty="0"/>
              <a:t>You don’t need to recite part one word for word but instead retell it using your won words but try to include some of the relevant vocabulary used in the episode and the language used by the characters</a:t>
            </a:r>
          </a:p>
        </p:txBody>
      </p:sp>
      <p:sp>
        <p:nvSpPr>
          <p:cNvPr id="5" name="Text Placeholder 4">
            <a:extLst>
              <a:ext uri="{FF2B5EF4-FFF2-40B4-BE49-F238E27FC236}">
                <a16:creationId xmlns:a16="http://schemas.microsoft.com/office/drawing/2014/main" id="{0D663592-61CC-4CDD-8B97-436C35E4705F}"/>
              </a:ext>
            </a:extLst>
          </p:cNvPr>
          <p:cNvSpPr>
            <a:spLocks noGrp="1"/>
          </p:cNvSpPr>
          <p:nvPr>
            <p:ph type="body" sz="quarter" idx="3"/>
          </p:nvPr>
        </p:nvSpPr>
        <p:spPr>
          <a:xfrm>
            <a:off x="6169554" y="3036528"/>
            <a:ext cx="5624883" cy="576262"/>
          </a:xfrm>
          <a:solidFill>
            <a:srgbClr val="FFFF25"/>
          </a:solidFill>
        </p:spPr>
        <p:txBody>
          <a:bodyPr/>
          <a:lstStyle/>
          <a:p>
            <a:r>
              <a:rPr lang="en-GB" u="sng" dirty="0"/>
              <a:t>Activity One </a:t>
            </a:r>
          </a:p>
        </p:txBody>
      </p:sp>
      <p:sp>
        <p:nvSpPr>
          <p:cNvPr id="6" name="Content Placeholder 5">
            <a:extLst>
              <a:ext uri="{FF2B5EF4-FFF2-40B4-BE49-F238E27FC236}">
                <a16:creationId xmlns:a16="http://schemas.microsoft.com/office/drawing/2014/main" id="{F2094A97-8A54-40ED-9345-BD2ABA01D141}"/>
              </a:ext>
            </a:extLst>
          </p:cNvPr>
          <p:cNvSpPr>
            <a:spLocks noGrp="1"/>
          </p:cNvSpPr>
          <p:nvPr>
            <p:ph sz="quarter" idx="4"/>
          </p:nvPr>
        </p:nvSpPr>
        <p:spPr>
          <a:xfrm>
            <a:off x="6096000" y="3821472"/>
            <a:ext cx="5624883" cy="2073211"/>
          </a:xfrm>
          <a:solidFill>
            <a:srgbClr val="FFFF25"/>
          </a:solidFill>
        </p:spPr>
        <p:txBody>
          <a:bodyPr>
            <a:normAutofit/>
          </a:bodyPr>
          <a:lstStyle/>
          <a:p>
            <a:r>
              <a:rPr lang="en-GB" dirty="0"/>
              <a:t>Using the story map that you have been making, retell the story so far.</a:t>
            </a:r>
          </a:p>
          <a:p>
            <a:pPr marL="0" indent="0">
              <a:buNone/>
            </a:pPr>
            <a:r>
              <a:rPr lang="en-GB" dirty="0"/>
              <a:t>You don’t need to recite part one word for word but instead retell it using your won words but try to include some of the relevant vocabulary used in the episode and the language used by the characters. </a:t>
            </a:r>
          </a:p>
        </p:txBody>
      </p:sp>
      <p:sp>
        <p:nvSpPr>
          <p:cNvPr id="11" name="TextBox 10">
            <a:extLst>
              <a:ext uri="{FF2B5EF4-FFF2-40B4-BE49-F238E27FC236}">
                <a16:creationId xmlns:a16="http://schemas.microsoft.com/office/drawing/2014/main" id="{BAC0F6B3-BD0B-4459-ACEE-47937E18D182}"/>
              </a:ext>
            </a:extLst>
          </p:cNvPr>
          <p:cNvSpPr txBox="1"/>
          <p:nvPr/>
        </p:nvSpPr>
        <p:spPr>
          <a:xfrm>
            <a:off x="0" y="6488668"/>
            <a:ext cx="1893021" cy="369332"/>
          </a:xfrm>
          <a:prstGeom prst="rect">
            <a:avLst/>
          </a:prstGeom>
          <a:noFill/>
        </p:spPr>
        <p:txBody>
          <a:bodyPr wrap="square" rtlCol="0">
            <a:spAutoFit/>
          </a:bodyPr>
          <a:lstStyle/>
          <a:p>
            <a:r>
              <a:rPr lang="en-GB" dirty="0"/>
              <a:t>5 minutes</a:t>
            </a:r>
          </a:p>
        </p:txBody>
      </p:sp>
      <p:pic>
        <p:nvPicPr>
          <p:cNvPr id="14" name="Picture 13">
            <a:extLst>
              <a:ext uri="{FF2B5EF4-FFF2-40B4-BE49-F238E27FC236}">
                <a16:creationId xmlns:a16="http://schemas.microsoft.com/office/drawing/2014/main" id="{423D227F-45CC-4ED0-96D8-B8326F2C0627}"/>
              </a:ext>
            </a:extLst>
          </p:cNvPr>
          <p:cNvPicPr>
            <a:picLocks noChangeAspect="1"/>
          </p:cNvPicPr>
          <p:nvPr/>
        </p:nvPicPr>
        <p:blipFill rotWithShape="1">
          <a:blip r:embed="rId2"/>
          <a:srcRect l="3370" t="39802" r="66412" b="28879"/>
          <a:stretch/>
        </p:blipFill>
        <p:spPr>
          <a:xfrm>
            <a:off x="185529" y="538174"/>
            <a:ext cx="3580379" cy="2086408"/>
          </a:xfrm>
          <a:prstGeom prst="rect">
            <a:avLst/>
          </a:prstGeom>
        </p:spPr>
      </p:pic>
      <p:pic>
        <p:nvPicPr>
          <p:cNvPr id="15" name="Picture 14">
            <a:extLst>
              <a:ext uri="{FF2B5EF4-FFF2-40B4-BE49-F238E27FC236}">
                <a16:creationId xmlns:a16="http://schemas.microsoft.com/office/drawing/2014/main" id="{FCFAEA55-AF4E-4611-8CC0-05F0BAAB9CE8}"/>
              </a:ext>
            </a:extLst>
          </p:cNvPr>
          <p:cNvPicPr>
            <a:picLocks noChangeAspect="1"/>
          </p:cNvPicPr>
          <p:nvPr/>
        </p:nvPicPr>
        <p:blipFill rotWithShape="1">
          <a:blip r:embed="rId3"/>
          <a:srcRect l="34131" t="39222" r="35000" b="29072"/>
          <a:stretch/>
        </p:blipFill>
        <p:spPr>
          <a:xfrm>
            <a:off x="3943341" y="502732"/>
            <a:ext cx="3590194" cy="2073211"/>
          </a:xfrm>
          <a:prstGeom prst="rect">
            <a:avLst/>
          </a:prstGeom>
        </p:spPr>
      </p:pic>
      <p:pic>
        <p:nvPicPr>
          <p:cNvPr id="9" name="Picture 8">
            <a:extLst>
              <a:ext uri="{FF2B5EF4-FFF2-40B4-BE49-F238E27FC236}">
                <a16:creationId xmlns:a16="http://schemas.microsoft.com/office/drawing/2014/main" id="{C666B189-3428-48F4-894A-5816F699C8E2}"/>
              </a:ext>
            </a:extLst>
          </p:cNvPr>
          <p:cNvPicPr>
            <a:picLocks noChangeAspect="1"/>
          </p:cNvPicPr>
          <p:nvPr/>
        </p:nvPicPr>
        <p:blipFill rotWithShape="1">
          <a:blip r:embed="rId4"/>
          <a:srcRect l="65108" t="39995" r="4566" b="28879"/>
          <a:stretch/>
        </p:blipFill>
        <p:spPr>
          <a:xfrm>
            <a:off x="7710968" y="516731"/>
            <a:ext cx="3697357" cy="2133600"/>
          </a:xfrm>
          <a:prstGeom prst="rect">
            <a:avLst/>
          </a:prstGeom>
        </p:spPr>
      </p:pic>
    </p:spTree>
    <p:extLst>
      <p:ext uri="{BB962C8B-B14F-4D97-AF65-F5344CB8AC3E}">
        <p14:creationId xmlns:p14="http://schemas.microsoft.com/office/powerpoint/2010/main" val="122263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16433-4328-4E85-9EB6-E7E6CE4A5FE3}"/>
              </a:ext>
            </a:extLst>
          </p:cNvPr>
          <p:cNvSpPr>
            <a:spLocks noGrp="1"/>
          </p:cNvSpPr>
          <p:nvPr>
            <p:ph type="title"/>
          </p:nvPr>
        </p:nvSpPr>
        <p:spPr>
          <a:xfrm>
            <a:off x="727597" y="2852737"/>
            <a:ext cx="11276127" cy="576263"/>
          </a:xfrm>
        </p:spPr>
        <p:txBody>
          <a:bodyPr>
            <a:normAutofit/>
          </a:bodyPr>
          <a:lstStyle/>
          <a:p>
            <a:r>
              <a:rPr lang="en-GB" sz="2000" dirty="0">
                <a:hlinkClick r:id="rId2"/>
              </a:rPr>
              <a:t>https://www.bbc.co.uk/teach/class-clips-video/english-ks2-treasure-island-pt4/zbb9t39</a:t>
            </a:r>
            <a:endParaRPr lang="en-GB" sz="2000" dirty="0"/>
          </a:p>
        </p:txBody>
      </p:sp>
      <p:sp>
        <p:nvSpPr>
          <p:cNvPr id="3" name="Text Placeholder 2">
            <a:extLst>
              <a:ext uri="{FF2B5EF4-FFF2-40B4-BE49-F238E27FC236}">
                <a16:creationId xmlns:a16="http://schemas.microsoft.com/office/drawing/2014/main" id="{E11AF426-C27F-44B9-9649-20ADBF5A75AE}"/>
              </a:ext>
            </a:extLst>
          </p:cNvPr>
          <p:cNvSpPr>
            <a:spLocks noGrp="1"/>
          </p:cNvSpPr>
          <p:nvPr>
            <p:ph type="body" idx="1"/>
          </p:nvPr>
        </p:nvSpPr>
        <p:spPr>
          <a:xfrm>
            <a:off x="338462" y="3332143"/>
            <a:ext cx="5592415" cy="576262"/>
          </a:xfrm>
          <a:solidFill>
            <a:schemeClr val="accent1">
              <a:lumMod val="60000"/>
              <a:lumOff val="40000"/>
            </a:schemeClr>
          </a:solidFill>
        </p:spPr>
        <p:txBody>
          <a:bodyPr/>
          <a:lstStyle/>
          <a:p>
            <a:r>
              <a:rPr lang="en-GB" u="sng" dirty="0"/>
              <a:t>Activity Two </a:t>
            </a:r>
          </a:p>
        </p:txBody>
      </p:sp>
      <p:sp>
        <p:nvSpPr>
          <p:cNvPr id="4" name="Content Placeholder 3">
            <a:extLst>
              <a:ext uri="{FF2B5EF4-FFF2-40B4-BE49-F238E27FC236}">
                <a16:creationId xmlns:a16="http://schemas.microsoft.com/office/drawing/2014/main" id="{C542B405-3A20-4F14-B70A-FB102D76BD97}"/>
              </a:ext>
            </a:extLst>
          </p:cNvPr>
          <p:cNvSpPr>
            <a:spLocks noGrp="1"/>
          </p:cNvSpPr>
          <p:nvPr>
            <p:ph sz="half" idx="2"/>
          </p:nvPr>
        </p:nvSpPr>
        <p:spPr>
          <a:xfrm>
            <a:off x="338461" y="4012293"/>
            <a:ext cx="5592416" cy="2278033"/>
          </a:xfrm>
          <a:solidFill>
            <a:schemeClr val="accent1">
              <a:lumMod val="60000"/>
              <a:lumOff val="40000"/>
            </a:schemeClr>
          </a:solidFill>
          <a:ln>
            <a:solidFill>
              <a:schemeClr val="accent1">
                <a:lumMod val="75000"/>
              </a:schemeClr>
            </a:solidFill>
          </a:ln>
        </p:spPr>
        <p:txBody>
          <a:bodyPr>
            <a:normAutofit lnSpcReduction="10000"/>
          </a:bodyPr>
          <a:lstStyle/>
          <a:p>
            <a:r>
              <a:rPr lang="en-GB" dirty="0"/>
              <a:t>Watch Part Four: The voyage ant the apple barrel</a:t>
            </a:r>
            <a:r>
              <a:rPr lang="en-GB" i="1" dirty="0"/>
              <a:t>. </a:t>
            </a:r>
            <a:r>
              <a:rPr lang="en-GB" dirty="0"/>
              <a:t>Note down any interesting or new vocabulary that you hear.</a:t>
            </a:r>
            <a:endParaRPr lang="en-GB" i="1" dirty="0"/>
          </a:p>
          <a:p>
            <a:r>
              <a:rPr lang="en-GB" dirty="0"/>
              <a:t>Create a story map for part three. This doesn’t have to be especially detailed (there are ten parts to this story) but should help you to retell the story before we watch the next part in the following lesson.  </a:t>
            </a:r>
          </a:p>
        </p:txBody>
      </p:sp>
      <p:sp>
        <p:nvSpPr>
          <p:cNvPr id="5" name="Text Placeholder 4">
            <a:extLst>
              <a:ext uri="{FF2B5EF4-FFF2-40B4-BE49-F238E27FC236}">
                <a16:creationId xmlns:a16="http://schemas.microsoft.com/office/drawing/2014/main" id="{46CD1976-DBCB-49E6-A377-F418596D005C}"/>
              </a:ext>
            </a:extLst>
          </p:cNvPr>
          <p:cNvSpPr>
            <a:spLocks noGrp="1"/>
          </p:cNvSpPr>
          <p:nvPr>
            <p:ph type="body" sz="quarter" idx="3"/>
          </p:nvPr>
        </p:nvSpPr>
        <p:spPr>
          <a:xfrm>
            <a:off x="6171092" y="3332143"/>
            <a:ext cx="5592416" cy="576262"/>
          </a:xfrm>
          <a:solidFill>
            <a:srgbClr val="FFFF25"/>
          </a:solidFill>
        </p:spPr>
        <p:txBody>
          <a:bodyPr/>
          <a:lstStyle/>
          <a:p>
            <a:r>
              <a:rPr lang="en-GB" u="sng" dirty="0"/>
              <a:t>Activity Two</a:t>
            </a:r>
          </a:p>
        </p:txBody>
      </p:sp>
      <p:sp>
        <p:nvSpPr>
          <p:cNvPr id="6" name="Content Placeholder 5">
            <a:extLst>
              <a:ext uri="{FF2B5EF4-FFF2-40B4-BE49-F238E27FC236}">
                <a16:creationId xmlns:a16="http://schemas.microsoft.com/office/drawing/2014/main" id="{B02DF7C7-A12E-4DC9-84AC-50A6A036948A}"/>
              </a:ext>
            </a:extLst>
          </p:cNvPr>
          <p:cNvSpPr>
            <a:spLocks noGrp="1"/>
          </p:cNvSpPr>
          <p:nvPr>
            <p:ph sz="quarter" idx="4"/>
          </p:nvPr>
        </p:nvSpPr>
        <p:spPr>
          <a:xfrm>
            <a:off x="6171092" y="4012293"/>
            <a:ext cx="5592416" cy="2321670"/>
          </a:xfrm>
          <a:solidFill>
            <a:srgbClr val="FFFF25"/>
          </a:solidFill>
        </p:spPr>
        <p:txBody>
          <a:bodyPr>
            <a:normAutofit lnSpcReduction="10000"/>
          </a:bodyPr>
          <a:lstStyle/>
          <a:p>
            <a:r>
              <a:rPr lang="en-GB" dirty="0"/>
              <a:t>Watch Part Four: The voyage ant the apple barrel</a:t>
            </a:r>
            <a:r>
              <a:rPr lang="en-GB" i="1" dirty="0"/>
              <a:t>. </a:t>
            </a:r>
            <a:r>
              <a:rPr lang="en-GB" dirty="0"/>
              <a:t>Note down any interesting or new vocabulary that you hear.</a:t>
            </a:r>
            <a:endParaRPr lang="en-GB" i="1" dirty="0"/>
          </a:p>
          <a:p>
            <a:r>
              <a:rPr lang="en-GB" dirty="0"/>
              <a:t>Create a story map for part three. This doesn’t have to be especially detailed (there are ten parts to this story) but should help you to retell the story before we watch the next part in the following lesson. </a:t>
            </a:r>
          </a:p>
        </p:txBody>
      </p:sp>
      <p:sp>
        <p:nvSpPr>
          <p:cNvPr id="8" name="TextBox 7">
            <a:extLst>
              <a:ext uri="{FF2B5EF4-FFF2-40B4-BE49-F238E27FC236}">
                <a16:creationId xmlns:a16="http://schemas.microsoft.com/office/drawing/2014/main" id="{C5D0D045-50CC-4526-B9FE-70561E862A4A}"/>
              </a:ext>
            </a:extLst>
          </p:cNvPr>
          <p:cNvSpPr txBox="1"/>
          <p:nvPr/>
        </p:nvSpPr>
        <p:spPr>
          <a:xfrm>
            <a:off x="152610" y="6394214"/>
            <a:ext cx="5682448" cy="369332"/>
          </a:xfrm>
          <a:prstGeom prst="rect">
            <a:avLst/>
          </a:prstGeom>
          <a:noFill/>
        </p:spPr>
        <p:txBody>
          <a:bodyPr wrap="square" rtlCol="0">
            <a:spAutoFit/>
          </a:bodyPr>
          <a:lstStyle/>
          <a:p>
            <a:r>
              <a:rPr lang="en-GB" dirty="0"/>
              <a:t>10 mins including watching the episode.</a:t>
            </a:r>
          </a:p>
        </p:txBody>
      </p:sp>
      <p:pic>
        <p:nvPicPr>
          <p:cNvPr id="7" name="Picture 6">
            <a:extLst>
              <a:ext uri="{FF2B5EF4-FFF2-40B4-BE49-F238E27FC236}">
                <a16:creationId xmlns:a16="http://schemas.microsoft.com/office/drawing/2014/main" id="{8B9474FE-23B4-4679-9B89-91586C453F38}"/>
              </a:ext>
            </a:extLst>
          </p:cNvPr>
          <p:cNvPicPr>
            <a:picLocks noChangeAspect="1"/>
          </p:cNvPicPr>
          <p:nvPr/>
        </p:nvPicPr>
        <p:blipFill rotWithShape="1">
          <a:blip r:embed="rId3"/>
          <a:srcRect l="50821" t="16559" r="6183" b="50000"/>
          <a:stretch/>
        </p:blipFill>
        <p:spPr>
          <a:xfrm>
            <a:off x="1377866" y="455475"/>
            <a:ext cx="3931553" cy="2293374"/>
          </a:xfrm>
          <a:prstGeom prst="rect">
            <a:avLst/>
          </a:prstGeom>
        </p:spPr>
      </p:pic>
    </p:spTree>
    <p:extLst>
      <p:ext uri="{BB962C8B-B14F-4D97-AF65-F5344CB8AC3E}">
        <p14:creationId xmlns:p14="http://schemas.microsoft.com/office/powerpoint/2010/main" val="2123277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2070F4-A2DC-4DBF-B649-55AB26121BF2}"/>
              </a:ext>
            </a:extLst>
          </p:cNvPr>
          <p:cNvSpPr>
            <a:spLocks noGrp="1"/>
          </p:cNvSpPr>
          <p:nvPr>
            <p:ph type="title"/>
          </p:nvPr>
        </p:nvSpPr>
        <p:spPr/>
        <p:txBody>
          <a:bodyPr/>
          <a:lstStyle/>
          <a:p>
            <a:r>
              <a:rPr lang="en-GB" dirty="0"/>
              <a:t>I will update this page with pupil’s work after the lesson</a:t>
            </a:r>
          </a:p>
        </p:txBody>
      </p:sp>
      <p:pic>
        <p:nvPicPr>
          <p:cNvPr id="6" name="Content Placeholder 5" descr="A close up of a logo&#10;&#10;Description automatically generated">
            <a:extLst>
              <a:ext uri="{FF2B5EF4-FFF2-40B4-BE49-F238E27FC236}">
                <a16:creationId xmlns:a16="http://schemas.microsoft.com/office/drawing/2014/main" id="{9556B4C9-0E62-4196-9E0F-27C1A3C2C9D5}"/>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47094" y="2160588"/>
            <a:ext cx="6457850" cy="3881437"/>
          </a:xfrm>
        </p:spPr>
      </p:pic>
    </p:spTree>
    <p:extLst>
      <p:ext uri="{BB962C8B-B14F-4D97-AF65-F5344CB8AC3E}">
        <p14:creationId xmlns:p14="http://schemas.microsoft.com/office/powerpoint/2010/main" val="3374089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91756AE-7351-4040-BB4E-5310133641B5}"/>
              </a:ext>
            </a:extLst>
          </p:cNvPr>
          <p:cNvSpPr>
            <a:spLocks noGrp="1"/>
          </p:cNvSpPr>
          <p:nvPr>
            <p:ph type="body" idx="1"/>
          </p:nvPr>
        </p:nvSpPr>
        <p:spPr>
          <a:xfrm>
            <a:off x="523459" y="2776330"/>
            <a:ext cx="4830419" cy="576262"/>
          </a:xfrm>
          <a:solidFill>
            <a:schemeClr val="accent1">
              <a:lumMod val="60000"/>
              <a:lumOff val="40000"/>
            </a:schemeClr>
          </a:solidFill>
        </p:spPr>
        <p:txBody>
          <a:bodyPr/>
          <a:lstStyle/>
          <a:p>
            <a:r>
              <a:rPr lang="en-GB" u="sng" dirty="0"/>
              <a:t>Activity Three</a:t>
            </a:r>
          </a:p>
        </p:txBody>
      </p:sp>
      <p:sp>
        <p:nvSpPr>
          <p:cNvPr id="4" name="Content Placeholder 3">
            <a:extLst>
              <a:ext uri="{FF2B5EF4-FFF2-40B4-BE49-F238E27FC236}">
                <a16:creationId xmlns:a16="http://schemas.microsoft.com/office/drawing/2014/main" id="{F0AC81D7-18A0-4D5B-9785-653C84815017}"/>
              </a:ext>
            </a:extLst>
          </p:cNvPr>
          <p:cNvSpPr>
            <a:spLocks noGrp="1"/>
          </p:cNvSpPr>
          <p:nvPr>
            <p:ph sz="half" idx="2"/>
          </p:nvPr>
        </p:nvSpPr>
        <p:spPr>
          <a:xfrm>
            <a:off x="523459" y="3670852"/>
            <a:ext cx="4830419" cy="2711502"/>
          </a:xfrm>
          <a:solidFill>
            <a:schemeClr val="accent1">
              <a:lumMod val="60000"/>
              <a:lumOff val="40000"/>
            </a:schemeClr>
          </a:solidFill>
        </p:spPr>
        <p:txBody>
          <a:bodyPr>
            <a:normAutofit/>
          </a:bodyPr>
          <a:lstStyle/>
          <a:p>
            <a:r>
              <a:rPr lang="en-GB" dirty="0"/>
              <a:t>Complete the VIPERS question sheet based on part four of ‘Treasure Island.’</a:t>
            </a:r>
          </a:p>
          <a:p>
            <a:pPr marL="0" indent="0">
              <a:buNone/>
            </a:pPr>
            <a:r>
              <a:rPr lang="en-GB" dirty="0"/>
              <a:t>Re-watch this part as many times as you wish to help you answer the questions. </a:t>
            </a:r>
          </a:p>
          <a:p>
            <a:pPr marL="0" indent="0">
              <a:buNone/>
            </a:pPr>
            <a:r>
              <a:rPr lang="en-GB" dirty="0"/>
              <a:t>Remember to write your answers in full sentences and, when suitable, support your answers with details from ‘Treasure Island.’</a:t>
            </a:r>
          </a:p>
        </p:txBody>
      </p:sp>
      <p:sp>
        <p:nvSpPr>
          <p:cNvPr id="5" name="Text Placeholder 4">
            <a:extLst>
              <a:ext uri="{FF2B5EF4-FFF2-40B4-BE49-F238E27FC236}">
                <a16:creationId xmlns:a16="http://schemas.microsoft.com/office/drawing/2014/main" id="{9A57AFF5-6BCA-4899-BF21-12F4434A4992}"/>
              </a:ext>
            </a:extLst>
          </p:cNvPr>
          <p:cNvSpPr>
            <a:spLocks noGrp="1"/>
          </p:cNvSpPr>
          <p:nvPr>
            <p:ph type="body" sz="quarter" idx="3"/>
          </p:nvPr>
        </p:nvSpPr>
        <p:spPr>
          <a:xfrm>
            <a:off x="6066179" y="2776330"/>
            <a:ext cx="4797739" cy="576262"/>
          </a:xfrm>
          <a:solidFill>
            <a:srgbClr val="FFFF25"/>
          </a:solidFill>
        </p:spPr>
        <p:txBody>
          <a:bodyPr/>
          <a:lstStyle/>
          <a:p>
            <a:r>
              <a:rPr lang="en-GB" u="sng" dirty="0"/>
              <a:t>Activity Three</a:t>
            </a:r>
            <a:endParaRPr lang="en-GB" dirty="0"/>
          </a:p>
        </p:txBody>
      </p:sp>
      <p:sp>
        <p:nvSpPr>
          <p:cNvPr id="6" name="Content Placeholder 5">
            <a:extLst>
              <a:ext uri="{FF2B5EF4-FFF2-40B4-BE49-F238E27FC236}">
                <a16:creationId xmlns:a16="http://schemas.microsoft.com/office/drawing/2014/main" id="{DF661E0F-0CA8-4874-8933-FD2EDAC9855C}"/>
              </a:ext>
            </a:extLst>
          </p:cNvPr>
          <p:cNvSpPr>
            <a:spLocks noGrp="1"/>
          </p:cNvSpPr>
          <p:nvPr>
            <p:ph sz="quarter" idx="4"/>
          </p:nvPr>
        </p:nvSpPr>
        <p:spPr>
          <a:xfrm>
            <a:off x="6066179" y="3670852"/>
            <a:ext cx="4830419" cy="2711501"/>
          </a:xfrm>
          <a:solidFill>
            <a:srgbClr val="FFFF25"/>
          </a:solidFill>
        </p:spPr>
        <p:txBody>
          <a:bodyPr>
            <a:normAutofit/>
          </a:bodyPr>
          <a:lstStyle/>
          <a:p>
            <a:r>
              <a:rPr lang="en-GB" dirty="0"/>
              <a:t>Complete the VIPERS question sheet based on part four of ‘Treasure Island.’</a:t>
            </a:r>
          </a:p>
          <a:p>
            <a:pPr marL="0" indent="0">
              <a:buNone/>
            </a:pPr>
            <a:r>
              <a:rPr lang="en-GB" dirty="0"/>
              <a:t>Re-watch this part as many times as you wish to help you answer the questions. </a:t>
            </a:r>
          </a:p>
          <a:p>
            <a:pPr marL="0" indent="0">
              <a:buNone/>
            </a:pPr>
            <a:r>
              <a:rPr lang="en-GB" dirty="0"/>
              <a:t>Remember to write your answers in full sentences and, when suitable, support your answers with details from ‘Treasure Island.’</a:t>
            </a:r>
          </a:p>
          <a:p>
            <a:pPr marL="0" indent="0">
              <a:buNone/>
            </a:pPr>
            <a:endParaRPr lang="en-GB" dirty="0"/>
          </a:p>
        </p:txBody>
      </p:sp>
      <p:pic>
        <p:nvPicPr>
          <p:cNvPr id="9" name="Picture 8">
            <a:extLst>
              <a:ext uri="{FF2B5EF4-FFF2-40B4-BE49-F238E27FC236}">
                <a16:creationId xmlns:a16="http://schemas.microsoft.com/office/drawing/2014/main" id="{8514B4A0-6BD9-4C85-AFC3-1922FDBC243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630016" y="670864"/>
            <a:ext cx="6851373" cy="1396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a:extLst>
              <a:ext uri="{FF2B5EF4-FFF2-40B4-BE49-F238E27FC236}">
                <a16:creationId xmlns:a16="http://schemas.microsoft.com/office/drawing/2014/main" id="{11A3DA85-5646-4C32-88C8-2CFE0D1033B5}"/>
              </a:ext>
            </a:extLst>
          </p:cNvPr>
          <p:cNvSpPr txBox="1"/>
          <p:nvPr/>
        </p:nvSpPr>
        <p:spPr>
          <a:xfrm>
            <a:off x="119270" y="6382354"/>
            <a:ext cx="1961321" cy="369332"/>
          </a:xfrm>
          <a:prstGeom prst="rect">
            <a:avLst/>
          </a:prstGeom>
          <a:noFill/>
        </p:spPr>
        <p:txBody>
          <a:bodyPr wrap="square" rtlCol="0">
            <a:spAutoFit/>
          </a:bodyPr>
          <a:lstStyle/>
          <a:p>
            <a:r>
              <a:rPr lang="en-GB" dirty="0"/>
              <a:t>30-40 minutes </a:t>
            </a:r>
          </a:p>
        </p:txBody>
      </p:sp>
    </p:spTree>
    <p:extLst>
      <p:ext uri="{BB962C8B-B14F-4D97-AF65-F5344CB8AC3E}">
        <p14:creationId xmlns:p14="http://schemas.microsoft.com/office/powerpoint/2010/main" val="138214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B58C04-9B2B-4C97-9120-3DE94DB31793}"/>
              </a:ext>
            </a:extLst>
          </p:cNvPr>
          <p:cNvSpPr>
            <a:spLocks noGrp="1"/>
          </p:cNvSpPr>
          <p:nvPr>
            <p:ph type="body" idx="1"/>
          </p:nvPr>
        </p:nvSpPr>
        <p:spPr>
          <a:xfrm>
            <a:off x="224836" y="156488"/>
            <a:ext cx="5712137" cy="576262"/>
          </a:xfrm>
          <a:solidFill>
            <a:schemeClr val="accent1">
              <a:lumMod val="60000"/>
              <a:lumOff val="40000"/>
            </a:schemeClr>
          </a:solidFill>
        </p:spPr>
        <p:txBody>
          <a:bodyPr/>
          <a:lstStyle/>
          <a:p>
            <a:r>
              <a:rPr lang="en-GB" u="sng" dirty="0"/>
              <a:t>Activity Four:</a:t>
            </a:r>
          </a:p>
        </p:txBody>
      </p:sp>
      <p:sp>
        <p:nvSpPr>
          <p:cNvPr id="4" name="Content Placeholder 3">
            <a:extLst>
              <a:ext uri="{FF2B5EF4-FFF2-40B4-BE49-F238E27FC236}">
                <a16:creationId xmlns:a16="http://schemas.microsoft.com/office/drawing/2014/main" id="{5B456D0C-8325-4877-8DF0-E1E115F93251}"/>
              </a:ext>
            </a:extLst>
          </p:cNvPr>
          <p:cNvSpPr>
            <a:spLocks noGrp="1"/>
          </p:cNvSpPr>
          <p:nvPr>
            <p:ph sz="half" idx="2"/>
          </p:nvPr>
        </p:nvSpPr>
        <p:spPr>
          <a:xfrm>
            <a:off x="224836" y="818352"/>
            <a:ext cx="5712137" cy="2272077"/>
          </a:xfrm>
          <a:solidFill>
            <a:schemeClr val="accent1">
              <a:lumMod val="60000"/>
              <a:lumOff val="40000"/>
            </a:schemeClr>
          </a:solidFill>
        </p:spPr>
        <p:txBody>
          <a:bodyPr>
            <a:normAutofit fontScale="92500"/>
          </a:bodyPr>
          <a:lstStyle/>
          <a:p>
            <a:pPr marL="0" indent="0">
              <a:buNone/>
            </a:pPr>
            <a:r>
              <a:rPr lang="en-GB" dirty="0"/>
              <a:t>This is a very short activity.</a:t>
            </a:r>
          </a:p>
          <a:p>
            <a:r>
              <a:rPr lang="en-GB" dirty="0"/>
              <a:t>On your sheet titled ‘Character Word Bank,’ write at least five adjectives that describe the characters of Jim Hawkins and Long John Silver in part four. </a:t>
            </a:r>
          </a:p>
          <a:p>
            <a:r>
              <a:rPr lang="en-GB" dirty="0"/>
              <a:t>You could use a thesaurus to help you come up with interesting vocabulary that you don’t often use.</a:t>
            </a:r>
          </a:p>
        </p:txBody>
      </p:sp>
      <p:sp>
        <p:nvSpPr>
          <p:cNvPr id="5" name="Text Placeholder 4">
            <a:extLst>
              <a:ext uri="{FF2B5EF4-FFF2-40B4-BE49-F238E27FC236}">
                <a16:creationId xmlns:a16="http://schemas.microsoft.com/office/drawing/2014/main" id="{647FEE0F-EF56-404E-93BA-7A5C7F2245EE}"/>
              </a:ext>
            </a:extLst>
          </p:cNvPr>
          <p:cNvSpPr>
            <a:spLocks noGrp="1"/>
          </p:cNvSpPr>
          <p:nvPr>
            <p:ph type="body" sz="quarter" idx="3"/>
          </p:nvPr>
        </p:nvSpPr>
        <p:spPr>
          <a:xfrm>
            <a:off x="6095999" y="156488"/>
            <a:ext cx="5712137" cy="576262"/>
          </a:xfrm>
          <a:solidFill>
            <a:srgbClr val="FFFF25"/>
          </a:solidFill>
        </p:spPr>
        <p:txBody>
          <a:bodyPr/>
          <a:lstStyle/>
          <a:p>
            <a:r>
              <a:rPr lang="en-GB" dirty="0"/>
              <a:t>Activity Four:</a:t>
            </a:r>
          </a:p>
        </p:txBody>
      </p:sp>
      <p:sp>
        <p:nvSpPr>
          <p:cNvPr id="6" name="Content Placeholder 5">
            <a:extLst>
              <a:ext uri="{FF2B5EF4-FFF2-40B4-BE49-F238E27FC236}">
                <a16:creationId xmlns:a16="http://schemas.microsoft.com/office/drawing/2014/main" id="{51179661-C36B-40CD-9DAB-51FBB603A398}"/>
              </a:ext>
            </a:extLst>
          </p:cNvPr>
          <p:cNvSpPr>
            <a:spLocks noGrp="1"/>
          </p:cNvSpPr>
          <p:nvPr>
            <p:ph sz="quarter" idx="4"/>
          </p:nvPr>
        </p:nvSpPr>
        <p:spPr>
          <a:xfrm>
            <a:off x="6095998" y="818351"/>
            <a:ext cx="5712138" cy="2272077"/>
          </a:xfrm>
          <a:solidFill>
            <a:srgbClr val="FFFF25"/>
          </a:solidFill>
        </p:spPr>
        <p:txBody>
          <a:bodyPr>
            <a:normAutofit fontScale="92500"/>
          </a:bodyPr>
          <a:lstStyle/>
          <a:p>
            <a:pPr marL="0" indent="0">
              <a:buNone/>
            </a:pPr>
            <a:r>
              <a:rPr lang="en-GB" dirty="0"/>
              <a:t>This is a very short activity.</a:t>
            </a:r>
          </a:p>
          <a:p>
            <a:r>
              <a:rPr lang="en-GB" dirty="0"/>
              <a:t>On your sheet titled ‘Character Word Bank,’ write at least five adjectives that describe the characters of Jim Hawkins and Long John Silver in part four. </a:t>
            </a:r>
          </a:p>
          <a:p>
            <a:r>
              <a:rPr lang="en-GB" dirty="0"/>
              <a:t>You could use a thesaurus to help you come up with interesting vocabulary that you don’t often use.</a:t>
            </a:r>
          </a:p>
          <a:p>
            <a:endParaRPr lang="en-GB" dirty="0"/>
          </a:p>
        </p:txBody>
      </p:sp>
      <p:pic>
        <p:nvPicPr>
          <p:cNvPr id="7" name="Picture 6">
            <a:extLst>
              <a:ext uri="{FF2B5EF4-FFF2-40B4-BE49-F238E27FC236}">
                <a16:creationId xmlns:a16="http://schemas.microsoft.com/office/drawing/2014/main" id="{9F1D0726-5469-48CE-B87E-086D43B2064F}"/>
              </a:ext>
            </a:extLst>
          </p:cNvPr>
          <p:cNvPicPr>
            <a:picLocks noChangeAspect="1"/>
          </p:cNvPicPr>
          <p:nvPr/>
        </p:nvPicPr>
        <p:blipFill rotWithShape="1">
          <a:blip r:embed="rId2"/>
          <a:srcRect l="22283" t="26075" r="21630" b="11889"/>
          <a:stretch/>
        </p:blipFill>
        <p:spPr>
          <a:xfrm>
            <a:off x="3160417" y="3090428"/>
            <a:ext cx="5904070" cy="3671474"/>
          </a:xfrm>
          <a:prstGeom prst="rect">
            <a:avLst/>
          </a:prstGeom>
        </p:spPr>
      </p:pic>
      <p:sp>
        <p:nvSpPr>
          <p:cNvPr id="8" name="TextBox 7">
            <a:extLst>
              <a:ext uri="{FF2B5EF4-FFF2-40B4-BE49-F238E27FC236}">
                <a16:creationId xmlns:a16="http://schemas.microsoft.com/office/drawing/2014/main" id="{7FD02FF0-B1D5-44AA-8DBB-633A0D7C0B9B}"/>
              </a:ext>
            </a:extLst>
          </p:cNvPr>
          <p:cNvSpPr txBox="1"/>
          <p:nvPr/>
        </p:nvSpPr>
        <p:spPr>
          <a:xfrm>
            <a:off x="224836" y="5486399"/>
            <a:ext cx="2478607" cy="1200329"/>
          </a:xfrm>
          <a:prstGeom prst="rect">
            <a:avLst/>
          </a:prstGeom>
          <a:noFill/>
        </p:spPr>
        <p:txBody>
          <a:bodyPr wrap="square" rtlCol="0">
            <a:spAutoFit/>
          </a:bodyPr>
          <a:lstStyle/>
          <a:p>
            <a:r>
              <a:rPr lang="en-GB" dirty="0"/>
              <a:t>5 minutes but no more than 10 minutes if using a thesaurus for support.</a:t>
            </a:r>
          </a:p>
        </p:txBody>
      </p:sp>
    </p:spTree>
    <p:extLst>
      <p:ext uri="{BB962C8B-B14F-4D97-AF65-F5344CB8AC3E}">
        <p14:creationId xmlns:p14="http://schemas.microsoft.com/office/powerpoint/2010/main" val="850008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2070F4-A2DC-4DBF-B649-55AB26121BF2}"/>
              </a:ext>
            </a:extLst>
          </p:cNvPr>
          <p:cNvSpPr>
            <a:spLocks noGrp="1"/>
          </p:cNvSpPr>
          <p:nvPr>
            <p:ph type="title"/>
          </p:nvPr>
        </p:nvSpPr>
        <p:spPr/>
        <p:txBody>
          <a:bodyPr/>
          <a:lstStyle/>
          <a:p>
            <a:r>
              <a:rPr lang="en-GB" dirty="0"/>
              <a:t>I will update this page with some of the pupil’s ideas after the lesson</a:t>
            </a:r>
          </a:p>
        </p:txBody>
      </p:sp>
      <p:pic>
        <p:nvPicPr>
          <p:cNvPr id="6" name="Content Placeholder 5" descr="A close up of a logo&#10;&#10;Description automatically generated">
            <a:extLst>
              <a:ext uri="{FF2B5EF4-FFF2-40B4-BE49-F238E27FC236}">
                <a16:creationId xmlns:a16="http://schemas.microsoft.com/office/drawing/2014/main" id="{9556B4C9-0E62-4196-9E0F-27C1A3C2C9D5}"/>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47094" y="2160588"/>
            <a:ext cx="6457850" cy="3881437"/>
          </a:xfrm>
        </p:spPr>
      </p:pic>
    </p:spTree>
    <p:extLst>
      <p:ext uri="{BB962C8B-B14F-4D97-AF65-F5344CB8AC3E}">
        <p14:creationId xmlns:p14="http://schemas.microsoft.com/office/powerpoint/2010/main" val="3268919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BF0AC1-FC1B-436C-BF57-AAEAD8752440}"/>
              </a:ext>
            </a:extLst>
          </p:cNvPr>
          <p:cNvSpPr>
            <a:spLocks noGrp="1"/>
          </p:cNvSpPr>
          <p:nvPr>
            <p:ph type="body" idx="1"/>
          </p:nvPr>
        </p:nvSpPr>
        <p:spPr>
          <a:xfrm>
            <a:off x="384314" y="119106"/>
            <a:ext cx="5528223" cy="576262"/>
          </a:xfrm>
          <a:solidFill>
            <a:schemeClr val="accent1">
              <a:lumMod val="60000"/>
              <a:lumOff val="40000"/>
            </a:schemeClr>
          </a:solidFill>
        </p:spPr>
        <p:txBody>
          <a:bodyPr/>
          <a:lstStyle/>
          <a:p>
            <a:r>
              <a:rPr lang="en-GB" u="sng" dirty="0"/>
              <a:t>Activity Five</a:t>
            </a:r>
            <a:r>
              <a:rPr lang="en-GB" dirty="0"/>
              <a:t> </a:t>
            </a:r>
          </a:p>
        </p:txBody>
      </p:sp>
      <p:sp>
        <p:nvSpPr>
          <p:cNvPr id="4" name="Content Placeholder 3">
            <a:extLst>
              <a:ext uri="{FF2B5EF4-FFF2-40B4-BE49-F238E27FC236}">
                <a16:creationId xmlns:a16="http://schemas.microsoft.com/office/drawing/2014/main" id="{54C7F1B5-A42A-4A06-8E7D-692D2408AA84}"/>
              </a:ext>
            </a:extLst>
          </p:cNvPr>
          <p:cNvSpPr>
            <a:spLocks noGrp="1"/>
          </p:cNvSpPr>
          <p:nvPr>
            <p:ph sz="half" idx="2"/>
          </p:nvPr>
        </p:nvSpPr>
        <p:spPr>
          <a:xfrm>
            <a:off x="384313" y="810030"/>
            <a:ext cx="5528224" cy="3157286"/>
          </a:xfrm>
          <a:solidFill>
            <a:schemeClr val="accent1">
              <a:lumMod val="60000"/>
              <a:lumOff val="40000"/>
            </a:schemeClr>
          </a:solidFill>
        </p:spPr>
        <p:txBody>
          <a:bodyPr>
            <a:normAutofit/>
          </a:bodyPr>
          <a:lstStyle/>
          <a:p>
            <a:pPr marL="0" indent="0">
              <a:buNone/>
            </a:pPr>
            <a:r>
              <a:rPr lang="en-US" dirty="0"/>
              <a:t>Today’s is a shorter writing activity to give you time to complete any unfinished work from earlier in the week.</a:t>
            </a:r>
          </a:p>
          <a:p>
            <a:r>
              <a:rPr lang="en-US" dirty="0"/>
              <a:t>Write a character description for all of the characters met so far in “Treasure Island.” include a relative clause in each description.</a:t>
            </a:r>
          </a:p>
          <a:p>
            <a:endParaRPr lang="en-US" dirty="0"/>
          </a:p>
          <a:p>
            <a:r>
              <a:rPr lang="en-US" dirty="0"/>
              <a:t>There is a video below to help remind you how to write a relative clause. </a:t>
            </a:r>
            <a:endParaRPr lang="en-GB" dirty="0"/>
          </a:p>
        </p:txBody>
      </p:sp>
      <p:sp>
        <p:nvSpPr>
          <p:cNvPr id="5" name="Text Placeholder 4">
            <a:extLst>
              <a:ext uri="{FF2B5EF4-FFF2-40B4-BE49-F238E27FC236}">
                <a16:creationId xmlns:a16="http://schemas.microsoft.com/office/drawing/2014/main" id="{64D17B7D-98D3-42A1-8889-980EA70ABAAF}"/>
              </a:ext>
            </a:extLst>
          </p:cNvPr>
          <p:cNvSpPr>
            <a:spLocks noGrp="1"/>
          </p:cNvSpPr>
          <p:nvPr>
            <p:ph type="body" sz="quarter" idx="3"/>
          </p:nvPr>
        </p:nvSpPr>
        <p:spPr>
          <a:xfrm>
            <a:off x="6096000" y="119106"/>
            <a:ext cx="5528223" cy="576262"/>
          </a:xfrm>
          <a:solidFill>
            <a:srgbClr val="FFFF25"/>
          </a:solidFill>
        </p:spPr>
        <p:txBody>
          <a:bodyPr/>
          <a:lstStyle/>
          <a:p>
            <a:r>
              <a:rPr lang="en-GB" u="sng" dirty="0"/>
              <a:t>Activity Five</a:t>
            </a:r>
            <a:endParaRPr lang="en-GB" dirty="0"/>
          </a:p>
        </p:txBody>
      </p:sp>
      <p:sp>
        <p:nvSpPr>
          <p:cNvPr id="6" name="Content Placeholder 5">
            <a:extLst>
              <a:ext uri="{FF2B5EF4-FFF2-40B4-BE49-F238E27FC236}">
                <a16:creationId xmlns:a16="http://schemas.microsoft.com/office/drawing/2014/main" id="{F1EBD35A-B78A-4D25-AE5F-EFC761721A1C}"/>
              </a:ext>
            </a:extLst>
          </p:cNvPr>
          <p:cNvSpPr>
            <a:spLocks noGrp="1"/>
          </p:cNvSpPr>
          <p:nvPr>
            <p:ph sz="quarter" idx="4"/>
          </p:nvPr>
        </p:nvSpPr>
        <p:spPr>
          <a:xfrm>
            <a:off x="6096000" y="798125"/>
            <a:ext cx="5528223" cy="3169192"/>
          </a:xfrm>
          <a:solidFill>
            <a:srgbClr val="FFFF25"/>
          </a:solidFill>
        </p:spPr>
        <p:txBody>
          <a:bodyPr>
            <a:normAutofit/>
          </a:bodyPr>
          <a:lstStyle/>
          <a:p>
            <a:pPr marL="0" indent="0">
              <a:buNone/>
            </a:pPr>
            <a:r>
              <a:rPr lang="en-US" dirty="0"/>
              <a:t>Today’s is a shorter writing activity to give you time to complete any unfinished work from earlier in the week.</a:t>
            </a:r>
          </a:p>
          <a:p>
            <a:r>
              <a:rPr lang="en-US" dirty="0"/>
              <a:t>Write a character description for all of the characters met so far in “Treasure Island.” include a relative clause in each description.</a:t>
            </a:r>
          </a:p>
          <a:p>
            <a:endParaRPr lang="en-US" dirty="0"/>
          </a:p>
          <a:p>
            <a:r>
              <a:rPr lang="en-US" dirty="0"/>
              <a:t>There is a video below to help remind you how to write a relative clause. </a:t>
            </a:r>
            <a:endParaRPr lang="en-GB" dirty="0"/>
          </a:p>
          <a:p>
            <a:pPr marL="0" indent="0">
              <a:buNone/>
            </a:pPr>
            <a:endParaRPr lang="en-GB" dirty="0"/>
          </a:p>
        </p:txBody>
      </p:sp>
      <p:sp>
        <p:nvSpPr>
          <p:cNvPr id="9" name="TextBox 8">
            <a:extLst>
              <a:ext uri="{FF2B5EF4-FFF2-40B4-BE49-F238E27FC236}">
                <a16:creationId xmlns:a16="http://schemas.microsoft.com/office/drawing/2014/main" id="{AD4B8064-412C-4582-9234-C8997B35827C}"/>
              </a:ext>
            </a:extLst>
          </p:cNvPr>
          <p:cNvSpPr txBox="1"/>
          <p:nvPr/>
        </p:nvSpPr>
        <p:spPr>
          <a:xfrm>
            <a:off x="384313" y="5678638"/>
            <a:ext cx="1961321" cy="369332"/>
          </a:xfrm>
          <a:prstGeom prst="rect">
            <a:avLst/>
          </a:prstGeom>
          <a:noFill/>
        </p:spPr>
        <p:txBody>
          <a:bodyPr wrap="square" rtlCol="0">
            <a:spAutoFit/>
          </a:bodyPr>
          <a:lstStyle/>
          <a:p>
            <a:r>
              <a:rPr lang="en-GB" dirty="0"/>
              <a:t>15 minutes </a:t>
            </a:r>
          </a:p>
        </p:txBody>
      </p:sp>
      <p:sp>
        <p:nvSpPr>
          <p:cNvPr id="2" name="TextBox 1">
            <a:extLst>
              <a:ext uri="{FF2B5EF4-FFF2-40B4-BE49-F238E27FC236}">
                <a16:creationId xmlns:a16="http://schemas.microsoft.com/office/drawing/2014/main" id="{D64871B7-5642-4B56-8F2E-5DFB8FACBA84}"/>
              </a:ext>
            </a:extLst>
          </p:cNvPr>
          <p:cNvSpPr txBox="1"/>
          <p:nvPr/>
        </p:nvSpPr>
        <p:spPr>
          <a:xfrm>
            <a:off x="2594435" y="4479812"/>
            <a:ext cx="7222436" cy="369332"/>
          </a:xfrm>
          <a:prstGeom prst="rect">
            <a:avLst/>
          </a:prstGeom>
          <a:noFill/>
        </p:spPr>
        <p:txBody>
          <a:bodyPr wrap="square" rtlCol="0">
            <a:spAutoFit/>
          </a:bodyPr>
          <a:lstStyle/>
          <a:p>
            <a:r>
              <a:rPr lang="en-GB" dirty="0">
                <a:hlinkClick r:id="rId2"/>
              </a:rPr>
              <a:t>https://www.bbc.co.uk/bitesize/topics/zwwp8mn/articles/zsrt4qt</a:t>
            </a:r>
            <a:endParaRPr lang="en-GB" dirty="0"/>
          </a:p>
        </p:txBody>
      </p:sp>
    </p:spTree>
    <p:extLst>
      <p:ext uri="{BB962C8B-B14F-4D97-AF65-F5344CB8AC3E}">
        <p14:creationId xmlns:p14="http://schemas.microsoft.com/office/powerpoint/2010/main" val="923922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2070F4-A2DC-4DBF-B649-55AB26121BF2}"/>
              </a:ext>
            </a:extLst>
          </p:cNvPr>
          <p:cNvSpPr>
            <a:spLocks noGrp="1"/>
          </p:cNvSpPr>
          <p:nvPr>
            <p:ph type="title"/>
          </p:nvPr>
        </p:nvSpPr>
        <p:spPr/>
        <p:txBody>
          <a:bodyPr/>
          <a:lstStyle/>
          <a:p>
            <a:r>
              <a:rPr lang="en-GB" dirty="0"/>
              <a:t>I will update this page with pupil’s work after the lesson</a:t>
            </a:r>
          </a:p>
        </p:txBody>
      </p:sp>
      <p:pic>
        <p:nvPicPr>
          <p:cNvPr id="6" name="Content Placeholder 5" descr="A close up of a logo&#10;&#10;Description automatically generated">
            <a:extLst>
              <a:ext uri="{FF2B5EF4-FFF2-40B4-BE49-F238E27FC236}">
                <a16:creationId xmlns:a16="http://schemas.microsoft.com/office/drawing/2014/main" id="{9556B4C9-0E62-4196-9E0F-27C1A3C2C9D5}"/>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47094" y="2160588"/>
            <a:ext cx="6457850" cy="3881437"/>
          </a:xfrm>
        </p:spPr>
      </p:pic>
    </p:spTree>
    <p:extLst>
      <p:ext uri="{BB962C8B-B14F-4D97-AF65-F5344CB8AC3E}">
        <p14:creationId xmlns:p14="http://schemas.microsoft.com/office/powerpoint/2010/main" val="416115455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TM02900688[[fn=Facet]]</Template>
  <TotalTime>381</TotalTime>
  <Words>717</Words>
  <Application>Microsoft Office PowerPoint</Application>
  <PresentationFormat>Widescreen</PresentationFormat>
  <Paragraphs>50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Trebuchet MS</vt:lpstr>
      <vt:lpstr>Wingdings 3</vt:lpstr>
      <vt:lpstr>Facet</vt:lpstr>
      <vt:lpstr>Treasure Island By Robert Louis Stevenson </vt:lpstr>
      <vt:lpstr>PowerPoint Presentation</vt:lpstr>
      <vt:lpstr>https://www.bbc.co.uk/teach/class-clips-video/english-ks2-treasure-island-pt4/zbb9t39</vt:lpstr>
      <vt:lpstr>I will update this page with pupil’s work after the lesson</vt:lpstr>
      <vt:lpstr>PowerPoint Presentation</vt:lpstr>
      <vt:lpstr>PowerPoint Presentation</vt:lpstr>
      <vt:lpstr>I will update this page with some of the pupil’s ideas after the lesson</vt:lpstr>
      <vt:lpstr>PowerPoint Presentation</vt:lpstr>
      <vt:lpstr>I will update this page with pupil’s work after the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Treasure island</dc:title>
  <dc:creator>Charlotte Godby</dc:creator>
  <cp:lastModifiedBy>Charlotte Godby</cp:lastModifiedBy>
  <cp:revision>25</cp:revision>
  <cp:lastPrinted>2020-06-05T07:26:56Z</cp:lastPrinted>
  <dcterms:created xsi:type="dcterms:W3CDTF">2020-05-29T11:15:36Z</dcterms:created>
  <dcterms:modified xsi:type="dcterms:W3CDTF">2020-06-05T07:39:53Z</dcterms:modified>
</cp:coreProperties>
</file>