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8" r:id="rId4"/>
    <p:sldId id="257" r:id="rId5"/>
    <p:sldId id="259" r:id="rId6"/>
    <p:sldId id="258" r:id="rId7"/>
    <p:sldId id="261" r:id="rId8"/>
    <p:sldId id="260" r:id="rId9"/>
    <p:sldId id="263"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40FA8-3262-4446-8882-4176F74C96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9D9B755-BE52-4ADF-B0E9-D566BDABB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AB4EF9-F931-48ED-A964-F5299AE45C8E}"/>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5" name="Footer Placeholder 4">
            <a:extLst>
              <a:ext uri="{FF2B5EF4-FFF2-40B4-BE49-F238E27FC236}">
                <a16:creationId xmlns:a16="http://schemas.microsoft.com/office/drawing/2014/main" id="{5F7073BD-B0F2-497F-93A7-4225DFA07B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9C0B73-CEFA-4350-AB16-56FB4B8BD677}"/>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45461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C29C-2B29-43B3-98DB-F16C44BFB0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38F938-57F9-48A1-A51D-F112F03B1E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0538A-F569-423E-96F4-7E518B814EF4}"/>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5" name="Footer Placeholder 4">
            <a:extLst>
              <a:ext uri="{FF2B5EF4-FFF2-40B4-BE49-F238E27FC236}">
                <a16:creationId xmlns:a16="http://schemas.microsoft.com/office/drawing/2014/main" id="{D7DF16D8-5114-4021-86AF-E44BF5B564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EEC338-D9C1-4A0F-9080-ADD7B687E9D5}"/>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175864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8E6705-72A9-4170-B289-925179C19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259D71-C54F-4A64-9D7A-963E26428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91DD4A-5788-4BDF-8BBD-A496B47D84A6}"/>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5" name="Footer Placeholder 4">
            <a:extLst>
              <a:ext uri="{FF2B5EF4-FFF2-40B4-BE49-F238E27FC236}">
                <a16:creationId xmlns:a16="http://schemas.microsoft.com/office/drawing/2014/main" id="{1D5E37FF-27F6-47BB-9267-E5B90FCE72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192082-5407-4539-B498-6EE6E8F0015A}"/>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90201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A1B8-E0B5-4DBA-9F5C-DEF95D5D6F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9D7CDC-CC56-49B6-8114-B5E25E4ACF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0CE531-83C7-411F-B173-CE8E1D1315E3}"/>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5" name="Footer Placeholder 4">
            <a:extLst>
              <a:ext uri="{FF2B5EF4-FFF2-40B4-BE49-F238E27FC236}">
                <a16:creationId xmlns:a16="http://schemas.microsoft.com/office/drawing/2014/main" id="{F198CAB2-628F-4855-B376-2CB6EDEBF3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5561B5-9CEB-466D-8C69-02F73AA88E99}"/>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103993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7F2C-85CF-4E5B-8312-28875F87DE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3D225D-BACC-4D46-ADBC-C868B9604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D4F96E-7D2C-4DB5-8FE1-5CB680CBD642}"/>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5" name="Footer Placeholder 4">
            <a:extLst>
              <a:ext uri="{FF2B5EF4-FFF2-40B4-BE49-F238E27FC236}">
                <a16:creationId xmlns:a16="http://schemas.microsoft.com/office/drawing/2014/main" id="{F67127C9-71BA-4C2F-853C-991C357B95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2C13A2-F570-4799-97FF-0F6A3EE9B039}"/>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18461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0C95-6129-48D5-A1CD-9A167D8607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77DF27-E6A6-4655-AC01-90BE29A5E4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F08F74-18AA-4059-BAC5-6FF600C7FB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4C9354-2D31-4302-B925-C977C53AACBB}"/>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6" name="Footer Placeholder 5">
            <a:extLst>
              <a:ext uri="{FF2B5EF4-FFF2-40B4-BE49-F238E27FC236}">
                <a16:creationId xmlns:a16="http://schemas.microsoft.com/office/drawing/2014/main" id="{6EF8EE8E-2DAA-4B8F-8D44-CFCCCE4057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40BBE8-29CF-4CF9-B5D0-EF07F43F3359}"/>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239114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B69C4-93C8-4B59-80B4-71434740B9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F30EB5-DBC5-4EC7-9E22-28117E3AB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BD1E8E-35DC-42B9-A8CE-2A8C60CEE4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0367B9-7759-4546-BCB0-2884BDFAA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775E0E-8DC0-4DF1-98F5-37571B5274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5E7ED8-CFDD-4B53-80AD-D0AE2F565CEC}"/>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8" name="Footer Placeholder 7">
            <a:extLst>
              <a:ext uri="{FF2B5EF4-FFF2-40B4-BE49-F238E27FC236}">
                <a16:creationId xmlns:a16="http://schemas.microsoft.com/office/drawing/2014/main" id="{254FFE78-B743-4C69-9FAF-A27FDCBBDD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2B6C2D-272E-4369-95FE-5184E7DE53AD}"/>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78372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34E85-21C6-46C3-816F-23FBB5A4E2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9F8407-5D02-4B59-B1C2-7344E198C1F1}"/>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4" name="Footer Placeholder 3">
            <a:extLst>
              <a:ext uri="{FF2B5EF4-FFF2-40B4-BE49-F238E27FC236}">
                <a16:creationId xmlns:a16="http://schemas.microsoft.com/office/drawing/2014/main" id="{969127DF-9FE5-4E30-96EB-84AD7D9808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B7C7EC-414C-4520-B758-A9CAAF11C807}"/>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274249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DA02D-175C-41C4-AEFA-D3022B56BA45}"/>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3" name="Footer Placeholder 2">
            <a:extLst>
              <a:ext uri="{FF2B5EF4-FFF2-40B4-BE49-F238E27FC236}">
                <a16:creationId xmlns:a16="http://schemas.microsoft.com/office/drawing/2014/main" id="{B7DC9F72-BFE8-4EDF-989A-46A8AEC783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72D534-05CC-4504-9773-B790F4C42D12}"/>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1327735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BAD0-D11C-4CC9-8361-70DEEA7C12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25103D-A2E4-41F9-9D5B-C69B0D976D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DB92A4-BFDC-4C3A-8AB8-E9822022D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9F4C5-AB8B-4475-BF38-EFFFF3596D7A}"/>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6" name="Footer Placeholder 5">
            <a:extLst>
              <a:ext uri="{FF2B5EF4-FFF2-40B4-BE49-F238E27FC236}">
                <a16:creationId xmlns:a16="http://schemas.microsoft.com/office/drawing/2014/main" id="{AD61484C-3103-4A4B-AB9A-EF9D5B9043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64A7E6-38E5-4139-914C-15DD26C7C6DB}"/>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117738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55E65-C02E-4F49-A5C8-B54A568A6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41BE91-46FF-40B3-B44F-6E5B24298C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B61EEB-979A-4647-8956-25B84F12B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3A38F2-1DF7-47E8-AA9A-88A6D06EC7EE}"/>
              </a:ext>
            </a:extLst>
          </p:cNvPr>
          <p:cNvSpPr>
            <a:spLocks noGrp="1"/>
          </p:cNvSpPr>
          <p:nvPr>
            <p:ph type="dt" sz="half" idx="10"/>
          </p:nvPr>
        </p:nvSpPr>
        <p:spPr/>
        <p:txBody>
          <a:bodyPr/>
          <a:lstStyle/>
          <a:p>
            <a:fld id="{17572F57-99BB-4526-AB95-887E4A903241}" type="datetimeFigureOut">
              <a:rPr lang="en-GB" smtClean="0"/>
              <a:t>19/01/2021</a:t>
            </a:fld>
            <a:endParaRPr lang="en-GB"/>
          </a:p>
        </p:txBody>
      </p:sp>
      <p:sp>
        <p:nvSpPr>
          <p:cNvPr id="6" name="Footer Placeholder 5">
            <a:extLst>
              <a:ext uri="{FF2B5EF4-FFF2-40B4-BE49-F238E27FC236}">
                <a16:creationId xmlns:a16="http://schemas.microsoft.com/office/drawing/2014/main" id="{A916CC49-BFC9-4350-AD65-A39082E5E9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0B1DF6-E528-4493-9CF6-815B6752494B}"/>
              </a:ext>
            </a:extLst>
          </p:cNvPr>
          <p:cNvSpPr>
            <a:spLocks noGrp="1"/>
          </p:cNvSpPr>
          <p:nvPr>
            <p:ph type="sldNum" sz="quarter" idx="12"/>
          </p:nvPr>
        </p:nvSpPr>
        <p:spPr/>
        <p:txBody>
          <a:bodyPr/>
          <a:lstStyle/>
          <a:p>
            <a:fld id="{FA4364D6-466E-4379-A993-0E5F394A3BBE}" type="slidenum">
              <a:rPr lang="en-GB" smtClean="0"/>
              <a:t>‹#›</a:t>
            </a:fld>
            <a:endParaRPr lang="en-GB"/>
          </a:p>
        </p:txBody>
      </p:sp>
    </p:spTree>
    <p:extLst>
      <p:ext uri="{BB962C8B-B14F-4D97-AF65-F5344CB8AC3E}">
        <p14:creationId xmlns:p14="http://schemas.microsoft.com/office/powerpoint/2010/main" val="115614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C5553B-6FD2-4207-890D-898465489C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F35AB6-F949-4471-899B-E1A4566C9F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67C7CD-6675-4046-9DDF-DA6B88109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72F57-99BB-4526-AB95-887E4A903241}" type="datetimeFigureOut">
              <a:rPr lang="en-GB" smtClean="0"/>
              <a:t>19/01/2021</a:t>
            </a:fld>
            <a:endParaRPr lang="en-GB"/>
          </a:p>
        </p:txBody>
      </p:sp>
      <p:sp>
        <p:nvSpPr>
          <p:cNvPr id="5" name="Footer Placeholder 4">
            <a:extLst>
              <a:ext uri="{FF2B5EF4-FFF2-40B4-BE49-F238E27FC236}">
                <a16:creationId xmlns:a16="http://schemas.microsoft.com/office/drawing/2014/main" id="{E5A34279-4BD3-4ECD-AF53-F23D96452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40EE23-4A30-415B-A6C0-2A8A862791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364D6-466E-4379-A993-0E5F394A3BBE}" type="slidenum">
              <a:rPr lang="en-GB" smtClean="0"/>
              <a:t>‹#›</a:t>
            </a:fld>
            <a:endParaRPr lang="en-GB"/>
          </a:p>
        </p:txBody>
      </p:sp>
    </p:spTree>
    <p:extLst>
      <p:ext uri="{BB962C8B-B14F-4D97-AF65-F5344CB8AC3E}">
        <p14:creationId xmlns:p14="http://schemas.microsoft.com/office/powerpoint/2010/main" val="2167852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BitWextjtz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uk/bitesize/topics/zkgg87h/articles/z9ck9q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853EC-B882-4B4E-B222-0C3C5CA7FDDA}"/>
              </a:ext>
            </a:extLst>
          </p:cNvPr>
          <p:cNvSpPr>
            <a:spLocks noGrp="1"/>
          </p:cNvSpPr>
          <p:nvPr>
            <p:ph type="ctrTitle"/>
          </p:nvPr>
        </p:nvSpPr>
        <p:spPr/>
        <p:txBody>
          <a:bodyPr>
            <a:normAutofit fontScale="90000"/>
          </a:bodyPr>
          <a:lstStyle/>
          <a:p>
            <a:r>
              <a:rPr lang="en-GB" dirty="0"/>
              <a:t>To be able to learn how substances melt or freeze at different temperatures. </a:t>
            </a:r>
          </a:p>
        </p:txBody>
      </p:sp>
      <p:sp>
        <p:nvSpPr>
          <p:cNvPr id="3" name="Subtitle 2">
            <a:extLst>
              <a:ext uri="{FF2B5EF4-FFF2-40B4-BE49-F238E27FC236}">
                <a16:creationId xmlns:a16="http://schemas.microsoft.com/office/drawing/2014/main" id="{E417E381-1664-4003-BEF0-64335DD475C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9251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03F5-154D-428D-8A1A-6981513AA4B0}"/>
              </a:ext>
            </a:extLst>
          </p:cNvPr>
          <p:cNvSpPr>
            <a:spLocks noGrp="1"/>
          </p:cNvSpPr>
          <p:nvPr>
            <p:ph type="title"/>
          </p:nvPr>
        </p:nvSpPr>
        <p:spPr/>
        <p:txBody>
          <a:bodyPr/>
          <a:lstStyle/>
          <a:p>
            <a:r>
              <a:rPr lang="en-GB" dirty="0"/>
              <a:t>Home experiment on freezing:</a:t>
            </a:r>
          </a:p>
        </p:txBody>
      </p:sp>
      <p:sp>
        <p:nvSpPr>
          <p:cNvPr id="3" name="Content Placeholder 2">
            <a:extLst>
              <a:ext uri="{FF2B5EF4-FFF2-40B4-BE49-F238E27FC236}">
                <a16:creationId xmlns:a16="http://schemas.microsoft.com/office/drawing/2014/main" id="{4D8EE6EA-9341-42C7-9C34-61F95817EFAA}"/>
              </a:ext>
            </a:extLst>
          </p:cNvPr>
          <p:cNvSpPr>
            <a:spLocks noGrp="1"/>
          </p:cNvSpPr>
          <p:nvPr>
            <p:ph idx="1"/>
          </p:nvPr>
        </p:nvSpPr>
        <p:spPr>
          <a:xfrm>
            <a:off x="838200" y="1825625"/>
            <a:ext cx="5913329" cy="4351338"/>
          </a:xfrm>
        </p:spPr>
        <p:txBody>
          <a:bodyPr>
            <a:normAutofit fontScale="85000" lnSpcReduction="10000"/>
          </a:bodyPr>
          <a:lstStyle/>
          <a:p>
            <a:pPr marL="0" indent="0">
              <a:buNone/>
            </a:pPr>
            <a:r>
              <a:rPr lang="en-GB" sz="2000" dirty="0"/>
              <a:t>1. Fill 3 balloons up with water to make small balloons (don’t make them too big, they will have to fit in the freezer!)</a:t>
            </a:r>
          </a:p>
          <a:p>
            <a:pPr marL="0" indent="0">
              <a:buNone/>
            </a:pPr>
            <a:r>
              <a:rPr lang="en-GB" sz="2000" dirty="0"/>
              <a:t>2. Freeze the balloons over night</a:t>
            </a:r>
          </a:p>
          <a:p>
            <a:pPr marL="0" indent="0">
              <a:buNone/>
            </a:pPr>
            <a:r>
              <a:rPr lang="en-GB" sz="2000" dirty="0"/>
              <a:t>3. Take out the balloons and cut away the balloon from the ice</a:t>
            </a:r>
          </a:p>
          <a:p>
            <a:pPr marL="0" indent="0">
              <a:buNone/>
            </a:pPr>
            <a:r>
              <a:rPr lang="en-GB" sz="2000" dirty="0"/>
              <a:t>4. Investigate using your magnifying glass and torch in the dark (are there patterns? What do you notice?) </a:t>
            </a:r>
          </a:p>
          <a:p>
            <a:pPr marL="0" indent="0">
              <a:buNone/>
            </a:pPr>
            <a:r>
              <a:rPr lang="en-GB" sz="2000" dirty="0"/>
              <a:t>5. Add cold water to one balloon (time how long it takes to melt)</a:t>
            </a:r>
          </a:p>
          <a:p>
            <a:pPr marL="0" indent="0">
              <a:buNone/>
            </a:pPr>
            <a:r>
              <a:rPr lang="en-GB" sz="2000" dirty="0"/>
              <a:t>6. Add hot water to one ice balloon (time how long it takes to melt)</a:t>
            </a:r>
          </a:p>
          <a:p>
            <a:pPr marL="0" indent="0">
              <a:buNone/>
            </a:pPr>
            <a:r>
              <a:rPr lang="en-GB" sz="2000" dirty="0"/>
              <a:t>7. Add salt to one ice balloon (time how long it takes to melt)</a:t>
            </a:r>
          </a:p>
          <a:p>
            <a:pPr marL="0" indent="0">
              <a:buNone/>
            </a:pPr>
            <a:r>
              <a:rPr lang="en-GB" sz="2000" dirty="0"/>
              <a:t>8. Add food colouring to the salty ice balloon and the melting becomes clearer (what do you notice?)</a:t>
            </a:r>
          </a:p>
          <a:p>
            <a:pPr marL="0" indent="0">
              <a:buNone/>
            </a:pPr>
            <a:r>
              <a:rPr lang="en-GB" sz="2000" dirty="0"/>
              <a:t>8. Record your findings in a table</a:t>
            </a:r>
          </a:p>
        </p:txBody>
      </p:sp>
      <p:sp>
        <p:nvSpPr>
          <p:cNvPr id="4" name="TextBox 3">
            <a:extLst>
              <a:ext uri="{FF2B5EF4-FFF2-40B4-BE49-F238E27FC236}">
                <a16:creationId xmlns:a16="http://schemas.microsoft.com/office/drawing/2014/main" id="{D9C11785-8862-409B-85EA-E276FBB55433}"/>
              </a:ext>
            </a:extLst>
          </p:cNvPr>
          <p:cNvSpPr txBox="1"/>
          <p:nvPr/>
        </p:nvSpPr>
        <p:spPr>
          <a:xfrm>
            <a:off x="8542751" y="2680570"/>
            <a:ext cx="2217107" cy="2585323"/>
          </a:xfrm>
          <a:prstGeom prst="rect">
            <a:avLst/>
          </a:prstGeom>
          <a:noFill/>
          <a:ln>
            <a:solidFill>
              <a:schemeClr val="accent6">
                <a:lumMod val="50000"/>
              </a:schemeClr>
            </a:solidFill>
          </a:ln>
        </p:spPr>
        <p:txBody>
          <a:bodyPr wrap="square" rtlCol="0">
            <a:spAutoFit/>
          </a:bodyPr>
          <a:lstStyle/>
          <a:p>
            <a:r>
              <a:rPr lang="en-GB" dirty="0"/>
              <a:t>Equipment: </a:t>
            </a:r>
          </a:p>
          <a:p>
            <a:pPr marL="285750" indent="-285750">
              <a:buFont typeface="Arial" panose="020B0604020202020204" pitchFamily="34" charset="0"/>
              <a:buChar char="•"/>
            </a:pPr>
            <a:r>
              <a:rPr lang="en-GB" dirty="0"/>
              <a:t>3 balloons</a:t>
            </a:r>
          </a:p>
          <a:p>
            <a:pPr marL="285750" indent="-285750">
              <a:buFont typeface="Arial" panose="020B0604020202020204" pitchFamily="34" charset="0"/>
              <a:buChar char="•"/>
            </a:pPr>
            <a:r>
              <a:rPr lang="en-GB" dirty="0"/>
              <a:t>Salt</a:t>
            </a:r>
          </a:p>
          <a:p>
            <a:pPr marL="285750" indent="-285750">
              <a:buFont typeface="Arial" panose="020B0604020202020204" pitchFamily="34" charset="0"/>
              <a:buChar char="•"/>
            </a:pPr>
            <a:r>
              <a:rPr lang="en-GB" dirty="0"/>
              <a:t>Water</a:t>
            </a:r>
          </a:p>
          <a:p>
            <a:pPr marL="285750" indent="-285750">
              <a:buFont typeface="Arial" panose="020B0604020202020204" pitchFamily="34" charset="0"/>
              <a:buChar char="•"/>
            </a:pPr>
            <a:r>
              <a:rPr lang="en-GB" dirty="0"/>
              <a:t>Freezer</a:t>
            </a:r>
          </a:p>
          <a:p>
            <a:pPr marL="285750" indent="-285750">
              <a:buFont typeface="Arial" panose="020B0604020202020204" pitchFamily="34" charset="0"/>
              <a:buChar char="•"/>
            </a:pPr>
            <a:r>
              <a:rPr lang="en-GB" dirty="0"/>
              <a:t>Magnifying glass</a:t>
            </a:r>
          </a:p>
          <a:p>
            <a:pPr marL="285750" indent="-285750">
              <a:buFont typeface="Arial" panose="020B0604020202020204" pitchFamily="34" charset="0"/>
              <a:buChar char="•"/>
            </a:pPr>
            <a:r>
              <a:rPr lang="en-GB" dirty="0"/>
              <a:t>Torch </a:t>
            </a:r>
          </a:p>
          <a:p>
            <a:pPr marL="285750" indent="-285750">
              <a:buFont typeface="Arial" panose="020B0604020202020204" pitchFamily="34" charset="0"/>
              <a:buChar char="•"/>
            </a:pPr>
            <a:r>
              <a:rPr lang="en-GB" dirty="0"/>
              <a:t>Food colouring (optional)</a:t>
            </a:r>
          </a:p>
        </p:txBody>
      </p:sp>
    </p:spTree>
    <p:extLst>
      <p:ext uri="{BB962C8B-B14F-4D97-AF65-F5344CB8AC3E}">
        <p14:creationId xmlns:p14="http://schemas.microsoft.com/office/powerpoint/2010/main" val="115827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BE618-117C-49AC-9848-DCF6C6F133C2}"/>
              </a:ext>
            </a:extLst>
          </p:cNvPr>
          <p:cNvSpPr>
            <a:spLocks noGrp="1"/>
          </p:cNvSpPr>
          <p:nvPr>
            <p:ph type="title"/>
          </p:nvPr>
        </p:nvSpPr>
        <p:spPr/>
        <p:txBody>
          <a:bodyPr/>
          <a:lstStyle/>
          <a:p>
            <a:r>
              <a:rPr lang="en-GB" dirty="0"/>
              <a:t>Extension:</a:t>
            </a:r>
          </a:p>
        </p:txBody>
      </p:sp>
      <p:sp>
        <p:nvSpPr>
          <p:cNvPr id="3" name="Content Placeholder 2">
            <a:extLst>
              <a:ext uri="{FF2B5EF4-FFF2-40B4-BE49-F238E27FC236}">
                <a16:creationId xmlns:a16="http://schemas.microsoft.com/office/drawing/2014/main" id="{117B72C9-0EEB-4C9E-903A-1512820E280A}"/>
              </a:ext>
            </a:extLst>
          </p:cNvPr>
          <p:cNvSpPr>
            <a:spLocks noGrp="1"/>
          </p:cNvSpPr>
          <p:nvPr>
            <p:ph idx="1"/>
          </p:nvPr>
        </p:nvSpPr>
        <p:spPr/>
        <p:txBody>
          <a:bodyPr/>
          <a:lstStyle/>
          <a:p>
            <a:pPr marL="0" indent="0">
              <a:buNone/>
            </a:pPr>
            <a:r>
              <a:rPr lang="en-GB" dirty="0"/>
              <a:t>1. Why did the salt melt the ice?</a:t>
            </a:r>
          </a:p>
          <a:p>
            <a:pPr marL="0" indent="0">
              <a:buNone/>
            </a:pPr>
            <a:r>
              <a:rPr lang="en-GB" dirty="0"/>
              <a:t>2. What did I notice when I added food colouring to the ice balloons?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24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35474-2517-4DA1-B68B-E02A7F63B8D1}"/>
              </a:ext>
            </a:extLst>
          </p:cNvPr>
          <p:cNvSpPr>
            <a:spLocks noGrp="1"/>
          </p:cNvSpPr>
          <p:nvPr>
            <p:ph type="title"/>
          </p:nvPr>
        </p:nvSpPr>
        <p:spPr/>
        <p:txBody>
          <a:bodyPr/>
          <a:lstStyle/>
          <a:p>
            <a:r>
              <a:rPr lang="en-GB" dirty="0"/>
              <a:t>States of matter</a:t>
            </a:r>
          </a:p>
        </p:txBody>
      </p:sp>
      <p:sp>
        <p:nvSpPr>
          <p:cNvPr id="3" name="Content Placeholder 2">
            <a:extLst>
              <a:ext uri="{FF2B5EF4-FFF2-40B4-BE49-F238E27FC236}">
                <a16:creationId xmlns:a16="http://schemas.microsoft.com/office/drawing/2014/main" id="{609C84B0-6DF8-45DF-AF68-3C7A0AE9114A}"/>
              </a:ext>
            </a:extLst>
          </p:cNvPr>
          <p:cNvSpPr>
            <a:spLocks noGrp="1"/>
          </p:cNvSpPr>
          <p:nvPr>
            <p:ph idx="1"/>
          </p:nvPr>
        </p:nvSpPr>
        <p:spPr/>
        <p:txBody>
          <a:bodyPr/>
          <a:lstStyle/>
          <a:p>
            <a:pPr marL="0" indent="0">
              <a:buNone/>
            </a:pPr>
            <a:r>
              <a:rPr lang="en-GB" dirty="0"/>
              <a:t>There are 3 states of matter, can you name them?</a:t>
            </a:r>
          </a:p>
          <a:p>
            <a:pPr marL="0" indent="0">
              <a:buNone/>
            </a:pPr>
            <a:endParaRPr lang="en-GB" dirty="0"/>
          </a:p>
          <a:p>
            <a:pPr marL="0" indent="0">
              <a:buNone/>
            </a:pPr>
            <a:r>
              <a:rPr lang="en-GB" dirty="0"/>
              <a:t>S……..</a:t>
            </a:r>
          </a:p>
          <a:p>
            <a:pPr marL="0" indent="0">
              <a:buNone/>
            </a:pPr>
            <a:r>
              <a:rPr lang="en-GB" dirty="0"/>
              <a:t>L……..</a:t>
            </a:r>
          </a:p>
          <a:p>
            <a:pPr marL="0" indent="0">
              <a:buNone/>
            </a:pPr>
            <a:r>
              <a:rPr lang="en-GB" dirty="0"/>
              <a:t>G…..</a:t>
            </a:r>
          </a:p>
          <a:p>
            <a:pPr marL="0" indent="0">
              <a:buNone/>
            </a:pPr>
            <a:endParaRPr lang="en-GB" dirty="0"/>
          </a:p>
          <a:p>
            <a:pPr marL="0" indent="0">
              <a:buNone/>
            </a:pPr>
            <a:r>
              <a:rPr lang="en-GB" dirty="0"/>
              <a:t>What do we know about them?</a:t>
            </a:r>
          </a:p>
        </p:txBody>
      </p:sp>
      <p:pic>
        <p:nvPicPr>
          <p:cNvPr id="2050" name="Picture 2" descr="See the source image">
            <a:extLst>
              <a:ext uri="{FF2B5EF4-FFF2-40B4-BE49-F238E27FC236}">
                <a16:creationId xmlns:a16="http://schemas.microsoft.com/office/drawing/2014/main" id="{C25B4333-9E77-422E-B745-7B4132BD2E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183" t="45103" r="16861" b="22433"/>
          <a:stretch/>
        </p:blipFill>
        <p:spPr bwMode="auto">
          <a:xfrm>
            <a:off x="3909384" y="2524539"/>
            <a:ext cx="7798911" cy="212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83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BA378-1EB8-4340-87DA-4EE0F99F6AAE}"/>
              </a:ext>
            </a:extLst>
          </p:cNvPr>
          <p:cNvSpPr>
            <a:spLocks noGrp="1"/>
          </p:cNvSpPr>
          <p:nvPr>
            <p:ph type="title"/>
          </p:nvPr>
        </p:nvSpPr>
        <p:spPr/>
        <p:txBody>
          <a:bodyPr/>
          <a:lstStyle/>
          <a:p>
            <a:r>
              <a:rPr lang="en-GB" dirty="0"/>
              <a:t>video</a:t>
            </a:r>
          </a:p>
        </p:txBody>
      </p:sp>
      <p:sp>
        <p:nvSpPr>
          <p:cNvPr id="3" name="Content Placeholder 2">
            <a:extLst>
              <a:ext uri="{FF2B5EF4-FFF2-40B4-BE49-F238E27FC236}">
                <a16:creationId xmlns:a16="http://schemas.microsoft.com/office/drawing/2014/main" id="{EB1043AD-FC67-40F2-AED4-F15BC45C2C06}"/>
              </a:ext>
            </a:extLst>
          </p:cNvPr>
          <p:cNvSpPr>
            <a:spLocks noGrp="1"/>
          </p:cNvSpPr>
          <p:nvPr>
            <p:ph idx="1"/>
          </p:nvPr>
        </p:nvSpPr>
        <p:spPr/>
        <p:txBody>
          <a:bodyPr/>
          <a:lstStyle/>
          <a:p>
            <a:r>
              <a:rPr lang="en-GB" dirty="0">
                <a:hlinkClick r:id="rId2"/>
              </a:rPr>
              <a:t>(6) Melting and Freezing | BBC Bitesize | science - YouTube</a:t>
            </a:r>
            <a:endParaRPr lang="en-GB" dirty="0"/>
          </a:p>
        </p:txBody>
      </p:sp>
    </p:spTree>
    <p:extLst>
      <p:ext uri="{BB962C8B-B14F-4D97-AF65-F5344CB8AC3E}">
        <p14:creationId xmlns:p14="http://schemas.microsoft.com/office/powerpoint/2010/main" val="111343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1DA4-46CB-417A-BCC4-08E557D70799}"/>
              </a:ext>
            </a:extLst>
          </p:cNvPr>
          <p:cNvSpPr>
            <a:spLocks noGrp="1"/>
          </p:cNvSpPr>
          <p:nvPr>
            <p:ph type="title"/>
          </p:nvPr>
        </p:nvSpPr>
        <p:spPr>
          <a:xfrm>
            <a:off x="838200" y="289968"/>
            <a:ext cx="10515600" cy="1325563"/>
          </a:xfrm>
        </p:spPr>
        <p:txBody>
          <a:bodyPr/>
          <a:lstStyle/>
          <a:p>
            <a:r>
              <a:rPr lang="en-GB" dirty="0"/>
              <a:t>Melting point</a:t>
            </a:r>
          </a:p>
        </p:txBody>
      </p:sp>
      <p:sp>
        <p:nvSpPr>
          <p:cNvPr id="3" name="Content Placeholder 2">
            <a:extLst>
              <a:ext uri="{FF2B5EF4-FFF2-40B4-BE49-F238E27FC236}">
                <a16:creationId xmlns:a16="http://schemas.microsoft.com/office/drawing/2014/main" id="{D856C166-DB87-4E0D-B11F-13C1A5C09683}"/>
              </a:ext>
            </a:extLst>
          </p:cNvPr>
          <p:cNvSpPr>
            <a:spLocks noGrp="1"/>
          </p:cNvSpPr>
          <p:nvPr>
            <p:ph idx="1"/>
          </p:nvPr>
        </p:nvSpPr>
        <p:spPr>
          <a:xfrm>
            <a:off x="525050" y="3338804"/>
            <a:ext cx="8132961" cy="4351338"/>
          </a:xfrm>
        </p:spPr>
        <p:txBody>
          <a:bodyPr>
            <a:normAutofit/>
          </a:bodyPr>
          <a:lstStyle/>
          <a:p>
            <a:pPr marL="0" indent="0" algn="l">
              <a:buNone/>
            </a:pPr>
            <a:r>
              <a:rPr lang="en-GB" sz="2400" b="0" i="0" dirty="0">
                <a:solidFill>
                  <a:srgbClr val="231F20"/>
                </a:solidFill>
                <a:effectLst/>
                <a:latin typeface="ReithSans"/>
              </a:rPr>
              <a:t>If ice (solid) is heated, it changes to water (liquid). This change is called melting.</a:t>
            </a:r>
          </a:p>
          <a:p>
            <a:pPr marL="0" indent="0" algn="l">
              <a:buNone/>
            </a:pPr>
            <a:r>
              <a:rPr lang="en-GB" sz="2400" b="0" i="0" dirty="0">
                <a:solidFill>
                  <a:srgbClr val="231F20"/>
                </a:solidFill>
                <a:effectLst/>
                <a:latin typeface="ReithSans"/>
              </a:rPr>
              <a:t>°C</a:t>
            </a:r>
            <a:r>
              <a:rPr lang="en-GB" sz="2400" dirty="0">
                <a:solidFill>
                  <a:srgbClr val="231F20"/>
                </a:solidFill>
                <a:latin typeface="ReithSans"/>
              </a:rPr>
              <a:t> = degrees Celsius</a:t>
            </a:r>
          </a:p>
          <a:p>
            <a:pPr marL="0" indent="0" algn="l">
              <a:buNone/>
            </a:pPr>
            <a:r>
              <a:rPr lang="en-GB" sz="2400" b="0" i="0" dirty="0">
                <a:solidFill>
                  <a:srgbClr val="231F20"/>
                </a:solidFill>
                <a:effectLst/>
                <a:latin typeface="ReithSans"/>
              </a:rPr>
              <a:t>The table summarises what happens to the particles in a substance when it gains energy, and it melts (changes state):</a:t>
            </a:r>
          </a:p>
          <a:p>
            <a:pPr marL="0" indent="0" algn="l">
              <a:buNone/>
            </a:pPr>
            <a:r>
              <a:rPr lang="en-GB" sz="2400" dirty="0">
                <a:solidFill>
                  <a:srgbClr val="231F20"/>
                </a:solidFill>
                <a:latin typeface="ReithSans"/>
              </a:rPr>
              <a:t>The rough temperature chocolate starts to melt at is 35</a:t>
            </a:r>
            <a:r>
              <a:rPr lang="en-GB" sz="2400" b="0" i="0" dirty="0">
                <a:solidFill>
                  <a:srgbClr val="231F20"/>
                </a:solidFill>
                <a:effectLst/>
                <a:latin typeface="ReithSans"/>
              </a:rPr>
              <a:t>°C</a:t>
            </a:r>
            <a:r>
              <a:rPr lang="en-GB" sz="2400" dirty="0">
                <a:solidFill>
                  <a:srgbClr val="231F20"/>
                </a:solidFill>
                <a:latin typeface="ReithSans"/>
              </a:rPr>
              <a:t> </a:t>
            </a:r>
            <a:endParaRPr lang="en-GB" sz="2400" b="0" i="0" dirty="0">
              <a:solidFill>
                <a:srgbClr val="231F20"/>
              </a:solidFill>
              <a:effectLst/>
              <a:latin typeface="ReithSans"/>
            </a:endParaRPr>
          </a:p>
        </p:txBody>
      </p:sp>
      <p:pic>
        <p:nvPicPr>
          <p:cNvPr id="1026" name="Picture 2" descr="See the source image">
            <a:extLst>
              <a:ext uri="{FF2B5EF4-FFF2-40B4-BE49-F238E27FC236}">
                <a16:creationId xmlns:a16="http://schemas.microsoft.com/office/drawing/2014/main" id="{07645F65-762B-411D-B701-20DF145E09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0138"/>
          <a:stretch/>
        </p:blipFill>
        <p:spPr bwMode="auto">
          <a:xfrm>
            <a:off x="8838828" y="3206663"/>
            <a:ext cx="3160234" cy="30700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6E53CC9B-C71C-430B-93BE-4097F5738606}"/>
              </a:ext>
            </a:extLst>
          </p:cNvPr>
          <p:cNvSpPr/>
          <p:nvPr/>
        </p:nvSpPr>
        <p:spPr>
          <a:xfrm>
            <a:off x="10972800" y="3206663"/>
            <a:ext cx="1032727" cy="2216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51AFB8E3-1886-4127-B5C6-76DFA8518313}"/>
              </a:ext>
            </a:extLst>
          </p:cNvPr>
          <p:cNvSpPr txBox="1"/>
          <p:nvPr/>
        </p:nvSpPr>
        <p:spPr>
          <a:xfrm>
            <a:off x="10521255" y="3539629"/>
            <a:ext cx="1665089" cy="923330"/>
          </a:xfrm>
          <a:prstGeom prst="rect">
            <a:avLst/>
          </a:prstGeom>
          <a:noFill/>
        </p:spPr>
        <p:txBody>
          <a:bodyPr wrap="square" rtlCol="0">
            <a:spAutoFit/>
          </a:bodyPr>
          <a:lstStyle/>
          <a:p>
            <a:r>
              <a:rPr lang="en-GB" dirty="0"/>
              <a:t>Ice melts at 0</a:t>
            </a:r>
            <a:r>
              <a:rPr lang="en-GB" b="0" i="0" dirty="0">
                <a:solidFill>
                  <a:srgbClr val="231F20"/>
                </a:solidFill>
                <a:effectLst/>
                <a:latin typeface="ReithSans"/>
              </a:rPr>
              <a:t>°C</a:t>
            </a:r>
            <a:r>
              <a:rPr lang="en-GB" dirty="0"/>
              <a:t> turning into a liquid (water)</a:t>
            </a:r>
          </a:p>
        </p:txBody>
      </p:sp>
      <p:sp>
        <p:nvSpPr>
          <p:cNvPr id="6" name="Rectangle 5">
            <a:extLst>
              <a:ext uri="{FF2B5EF4-FFF2-40B4-BE49-F238E27FC236}">
                <a16:creationId xmlns:a16="http://schemas.microsoft.com/office/drawing/2014/main" id="{11121C85-C955-492F-9503-16DF82C2E041}"/>
              </a:ext>
            </a:extLst>
          </p:cNvPr>
          <p:cNvSpPr/>
          <p:nvPr/>
        </p:nvSpPr>
        <p:spPr>
          <a:xfrm>
            <a:off x="8873087" y="4747364"/>
            <a:ext cx="1032727" cy="15342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pic>
        <p:nvPicPr>
          <p:cNvPr id="13" name="Picture 12">
            <a:extLst>
              <a:ext uri="{FF2B5EF4-FFF2-40B4-BE49-F238E27FC236}">
                <a16:creationId xmlns:a16="http://schemas.microsoft.com/office/drawing/2014/main" id="{3BF8E4BA-93E5-45DE-B4BF-3409B9775AC1}"/>
              </a:ext>
            </a:extLst>
          </p:cNvPr>
          <p:cNvPicPr>
            <a:picLocks noChangeAspect="1"/>
          </p:cNvPicPr>
          <p:nvPr/>
        </p:nvPicPr>
        <p:blipFill rotWithShape="1">
          <a:blip r:embed="rId3"/>
          <a:srcRect r="26300"/>
          <a:stretch/>
        </p:blipFill>
        <p:spPr>
          <a:xfrm>
            <a:off x="4591530" y="264589"/>
            <a:ext cx="4784942" cy="2902878"/>
          </a:xfrm>
          <a:prstGeom prst="rect">
            <a:avLst/>
          </a:prstGeom>
        </p:spPr>
      </p:pic>
    </p:spTree>
    <p:extLst>
      <p:ext uri="{BB962C8B-B14F-4D97-AF65-F5344CB8AC3E}">
        <p14:creationId xmlns:p14="http://schemas.microsoft.com/office/powerpoint/2010/main" val="978204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F3E9D-E375-4918-BD09-02C51BF2C7B7}"/>
              </a:ext>
            </a:extLst>
          </p:cNvPr>
          <p:cNvSpPr>
            <a:spLocks noGrp="1"/>
          </p:cNvSpPr>
          <p:nvPr>
            <p:ph type="title"/>
          </p:nvPr>
        </p:nvSpPr>
        <p:spPr/>
        <p:txBody>
          <a:bodyPr/>
          <a:lstStyle/>
          <a:p>
            <a:r>
              <a:rPr lang="en-GB" dirty="0"/>
              <a:t>Change of state</a:t>
            </a:r>
          </a:p>
        </p:txBody>
      </p:sp>
      <p:sp>
        <p:nvSpPr>
          <p:cNvPr id="3" name="Content Placeholder 2">
            <a:extLst>
              <a:ext uri="{FF2B5EF4-FFF2-40B4-BE49-F238E27FC236}">
                <a16:creationId xmlns:a16="http://schemas.microsoft.com/office/drawing/2014/main" id="{300FAF4D-062F-4BE6-A336-3A9BC391CC63}"/>
              </a:ext>
            </a:extLst>
          </p:cNvPr>
          <p:cNvSpPr>
            <a:spLocks noGrp="1"/>
          </p:cNvSpPr>
          <p:nvPr>
            <p:ph idx="1"/>
          </p:nvPr>
        </p:nvSpPr>
        <p:spPr>
          <a:xfrm>
            <a:off x="401032" y="2190750"/>
            <a:ext cx="11640456" cy="4667250"/>
          </a:xfrm>
        </p:spPr>
        <p:txBody>
          <a:bodyPr>
            <a:normAutofit/>
          </a:bodyPr>
          <a:lstStyle/>
          <a:p>
            <a:pPr algn="l"/>
            <a:r>
              <a:rPr lang="en-GB" sz="2400" b="0" i="0" dirty="0">
                <a:solidFill>
                  <a:srgbClr val="231F20"/>
                </a:solidFill>
                <a:effectLst/>
                <a:latin typeface="ReithSans"/>
              </a:rPr>
              <a:t>Solids and liquids can be changed from one state to another by heating or cooling.</a:t>
            </a:r>
          </a:p>
          <a:p>
            <a:pPr algn="l"/>
            <a:r>
              <a:rPr lang="en-GB" sz="2400" b="0" i="0" dirty="0">
                <a:solidFill>
                  <a:srgbClr val="231F20"/>
                </a:solidFill>
                <a:effectLst/>
                <a:latin typeface="ReithSans"/>
              </a:rPr>
              <a:t>Heat melts a solid and turns it into a liquid. Cooling freezes a liquid into a solid.</a:t>
            </a:r>
          </a:p>
          <a:p>
            <a:pPr algn="l"/>
            <a:r>
              <a:rPr lang="en-GB" sz="2400" dirty="0">
                <a:solidFill>
                  <a:srgbClr val="231F20"/>
                </a:solidFill>
                <a:latin typeface="ReithSans"/>
              </a:rPr>
              <a:t>The process of melting and freezing is reversable – you can change them back to their original state</a:t>
            </a:r>
            <a:endParaRPr lang="en-GB" sz="2400" b="0" i="0" dirty="0">
              <a:solidFill>
                <a:srgbClr val="231F20"/>
              </a:solidFill>
              <a:effectLst/>
              <a:latin typeface="ReithSans"/>
            </a:endParaRPr>
          </a:p>
          <a:p>
            <a:pPr algn="l"/>
            <a:r>
              <a:rPr lang="en-GB" sz="2400" b="0" i="0" dirty="0">
                <a:solidFill>
                  <a:srgbClr val="231F20"/>
                </a:solidFill>
                <a:effectLst/>
                <a:latin typeface="ReithSans"/>
              </a:rPr>
              <a:t>The particles in a substance stay the same when it changes state - only their closeness, arrangement or motion change. This means that the mass of the substance stays the same. For example, 10 g of water boils to form 10 g of steam, or freezes to form 10 g of ice. This is called </a:t>
            </a:r>
            <a:r>
              <a:rPr lang="en-GB" sz="2400" b="1" i="0" dirty="0">
                <a:solidFill>
                  <a:srgbClr val="231F20"/>
                </a:solidFill>
                <a:effectLst/>
                <a:latin typeface="ReithSans"/>
              </a:rPr>
              <a:t>conservation of mass</a:t>
            </a:r>
            <a:r>
              <a:rPr lang="en-GB" sz="2400" b="0" i="0" dirty="0">
                <a:solidFill>
                  <a:srgbClr val="231F20"/>
                </a:solidFill>
                <a:effectLst/>
                <a:latin typeface="ReithSans"/>
              </a:rPr>
              <a:t>.</a:t>
            </a:r>
          </a:p>
          <a:p>
            <a:pPr marL="0" indent="0">
              <a:buNone/>
            </a:pPr>
            <a:endParaRPr lang="en-GB" dirty="0"/>
          </a:p>
        </p:txBody>
      </p:sp>
    </p:spTree>
    <p:extLst>
      <p:ext uri="{BB962C8B-B14F-4D97-AF65-F5344CB8AC3E}">
        <p14:creationId xmlns:p14="http://schemas.microsoft.com/office/powerpoint/2010/main" val="338017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ECE8-DA8A-4AEF-87B0-345DF0BBEA44}"/>
              </a:ext>
            </a:extLst>
          </p:cNvPr>
          <p:cNvSpPr>
            <a:spLocks noGrp="1"/>
          </p:cNvSpPr>
          <p:nvPr>
            <p:ph type="title"/>
          </p:nvPr>
        </p:nvSpPr>
        <p:spPr/>
        <p:txBody>
          <a:bodyPr/>
          <a:lstStyle/>
          <a:p>
            <a:r>
              <a:rPr lang="en-GB" dirty="0"/>
              <a:t>Freezing Point</a:t>
            </a:r>
          </a:p>
        </p:txBody>
      </p:sp>
      <p:sp>
        <p:nvSpPr>
          <p:cNvPr id="3" name="Content Placeholder 2">
            <a:extLst>
              <a:ext uri="{FF2B5EF4-FFF2-40B4-BE49-F238E27FC236}">
                <a16:creationId xmlns:a16="http://schemas.microsoft.com/office/drawing/2014/main" id="{B46DC705-E29E-4FA4-BCE0-2F2B07FE7D1D}"/>
              </a:ext>
            </a:extLst>
          </p:cNvPr>
          <p:cNvSpPr>
            <a:spLocks noGrp="1"/>
          </p:cNvSpPr>
          <p:nvPr>
            <p:ph idx="1"/>
          </p:nvPr>
        </p:nvSpPr>
        <p:spPr>
          <a:xfrm>
            <a:off x="838200" y="1825625"/>
            <a:ext cx="4285343" cy="4351338"/>
          </a:xfrm>
        </p:spPr>
        <p:txBody>
          <a:bodyPr/>
          <a:lstStyle/>
          <a:p>
            <a:pPr marL="0" indent="0">
              <a:buNone/>
            </a:pPr>
            <a:r>
              <a:rPr lang="en-GB" b="0" i="0" dirty="0">
                <a:solidFill>
                  <a:srgbClr val="231F20"/>
                </a:solidFill>
                <a:effectLst/>
                <a:latin typeface="ReithSans"/>
              </a:rPr>
              <a:t>If water (liquid) is cooled, it changes to ice (solid). This change is called freezing. </a:t>
            </a:r>
          </a:p>
          <a:p>
            <a:pPr marL="0" indent="0">
              <a:buNone/>
            </a:pPr>
            <a:r>
              <a:rPr lang="en-GB" b="0" i="0" dirty="0">
                <a:solidFill>
                  <a:srgbClr val="231F20"/>
                </a:solidFill>
                <a:effectLst/>
                <a:latin typeface="ReithSans"/>
              </a:rPr>
              <a:t>The table summarises what happens to the particles in a substance when it loses energy, and it freezes or condenses (</a:t>
            </a:r>
            <a:r>
              <a:rPr lang="en-GB" b="0" i="0" dirty="0" err="1">
                <a:solidFill>
                  <a:srgbClr val="231F20"/>
                </a:solidFill>
                <a:effectLst/>
                <a:latin typeface="ReithSans"/>
              </a:rPr>
              <a:t>ie</a:t>
            </a:r>
            <a:r>
              <a:rPr lang="en-GB" b="0" i="0" dirty="0">
                <a:solidFill>
                  <a:srgbClr val="231F20"/>
                </a:solidFill>
                <a:effectLst/>
                <a:latin typeface="ReithSans"/>
              </a:rPr>
              <a:t> changes state):</a:t>
            </a:r>
          </a:p>
        </p:txBody>
      </p:sp>
      <p:pic>
        <p:nvPicPr>
          <p:cNvPr id="4" name="Picture 2" descr="See the source image">
            <a:extLst>
              <a:ext uri="{FF2B5EF4-FFF2-40B4-BE49-F238E27FC236}">
                <a16:creationId xmlns:a16="http://schemas.microsoft.com/office/drawing/2014/main" id="{263A0D76-3D93-44CB-BB1C-24DF77B751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0138"/>
          <a:stretch/>
        </p:blipFill>
        <p:spPr bwMode="auto">
          <a:xfrm>
            <a:off x="8566160" y="3429000"/>
            <a:ext cx="3425508" cy="332770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FA540F2-5F28-4F97-9131-DB2BF78608C3}"/>
              </a:ext>
            </a:extLst>
          </p:cNvPr>
          <p:cNvSpPr/>
          <p:nvPr/>
        </p:nvSpPr>
        <p:spPr>
          <a:xfrm>
            <a:off x="10928079" y="3429000"/>
            <a:ext cx="1063589" cy="24261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42AF3A3-48B5-4B3D-8793-630B2DF23199}"/>
              </a:ext>
            </a:extLst>
          </p:cNvPr>
          <p:cNvSpPr/>
          <p:nvPr/>
        </p:nvSpPr>
        <p:spPr>
          <a:xfrm>
            <a:off x="10359025" y="4634630"/>
            <a:ext cx="725158" cy="1220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107EDC0-0EA7-4942-B8F8-6290AD3303AB}"/>
              </a:ext>
            </a:extLst>
          </p:cNvPr>
          <p:cNvSpPr txBox="1"/>
          <p:nvPr/>
        </p:nvSpPr>
        <p:spPr>
          <a:xfrm>
            <a:off x="9807699" y="5060245"/>
            <a:ext cx="2183969" cy="369332"/>
          </a:xfrm>
          <a:prstGeom prst="rect">
            <a:avLst/>
          </a:prstGeom>
          <a:noFill/>
        </p:spPr>
        <p:txBody>
          <a:bodyPr wrap="square" rtlCol="0">
            <a:spAutoFit/>
          </a:bodyPr>
          <a:lstStyle/>
          <a:p>
            <a:r>
              <a:rPr lang="en-GB" dirty="0"/>
              <a:t>Water freezes at </a:t>
            </a:r>
            <a:r>
              <a:rPr lang="en-GB" b="0" i="0" dirty="0">
                <a:solidFill>
                  <a:srgbClr val="231F20"/>
                </a:solidFill>
                <a:effectLst/>
                <a:latin typeface="ReithSans"/>
              </a:rPr>
              <a:t>0°C</a:t>
            </a:r>
            <a:r>
              <a:rPr lang="en-GB" dirty="0"/>
              <a:t> </a:t>
            </a:r>
          </a:p>
        </p:txBody>
      </p:sp>
      <p:pic>
        <p:nvPicPr>
          <p:cNvPr id="9" name="Picture 8">
            <a:extLst>
              <a:ext uri="{FF2B5EF4-FFF2-40B4-BE49-F238E27FC236}">
                <a16:creationId xmlns:a16="http://schemas.microsoft.com/office/drawing/2014/main" id="{523DEB1C-18D8-4D58-9DF0-BC38E55F0088}"/>
              </a:ext>
            </a:extLst>
          </p:cNvPr>
          <p:cNvPicPr>
            <a:picLocks noChangeAspect="1"/>
          </p:cNvPicPr>
          <p:nvPr/>
        </p:nvPicPr>
        <p:blipFill rotWithShape="1">
          <a:blip r:embed="rId3"/>
          <a:srcRect r="26686"/>
          <a:stretch/>
        </p:blipFill>
        <p:spPr>
          <a:xfrm>
            <a:off x="6324293" y="365125"/>
            <a:ext cx="4759890" cy="2902878"/>
          </a:xfrm>
          <a:prstGeom prst="rect">
            <a:avLst/>
          </a:prstGeom>
        </p:spPr>
      </p:pic>
    </p:spTree>
    <p:extLst>
      <p:ext uri="{BB962C8B-B14F-4D97-AF65-F5344CB8AC3E}">
        <p14:creationId xmlns:p14="http://schemas.microsoft.com/office/powerpoint/2010/main" val="288767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748D-C4EC-42CC-AB02-639079085A26}"/>
              </a:ext>
            </a:extLst>
          </p:cNvPr>
          <p:cNvSpPr>
            <a:spLocks noGrp="1"/>
          </p:cNvSpPr>
          <p:nvPr>
            <p:ph type="title"/>
          </p:nvPr>
        </p:nvSpPr>
        <p:spPr/>
        <p:txBody>
          <a:bodyPr/>
          <a:lstStyle/>
          <a:p>
            <a:r>
              <a:rPr lang="en-GB" dirty="0"/>
              <a:t>Quiz</a:t>
            </a:r>
          </a:p>
        </p:txBody>
      </p:sp>
      <p:sp>
        <p:nvSpPr>
          <p:cNvPr id="3" name="Content Placeholder 2">
            <a:extLst>
              <a:ext uri="{FF2B5EF4-FFF2-40B4-BE49-F238E27FC236}">
                <a16:creationId xmlns:a16="http://schemas.microsoft.com/office/drawing/2014/main" id="{97666036-412B-46BF-97CD-0A5CC146020C}"/>
              </a:ext>
            </a:extLst>
          </p:cNvPr>
          <p:cNvSpPr>
            <a:spLocks noGrp="1"/>
          </p:cNvSpPr>
          <p:nvPr>
            <p:ph idx="1"/>
          </p:nvPr>
        </p:nvSpPr>
        <p:spPr/>
        <p:txBody>
          <a:bodyPr/>
          <a:lstStyle/>
          <a:p>
            <a:pPr marL="0" indent="0">
              <a:buNone/>
            </a:pPr>
            <a:r>
              <a:rPr lang="en-GB" dirty="0">
                <a:hlinkClick r:id="rId2"/>
              </a:rPr>
              <a:t>What are freezing and melting? - BBC Bitesize</a:t>
            </a:r>
            <a:endParaRPr lang="en-GB" dirty="0"/>
          </a:p>
        </p:txBody>
      </p:sp>
    </p:spTree>
    <p:extLst>
      <p:ext uri="{BB962C8B-B14F-4D97-AF65-F5344CB8AC3E}">
        <p14:creationId xmlns:p14="http://schemas.microsoft.com/office/powerpoint/2010/main" val="214301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83BF-AC21-4FD2-8063-08786D595EC2}"/>
              </a:ext>
            </a:extLst>
          </p:cNvPr>
          <p:cNvSpPr>
            <a:spLocks noGrp="1"/>
          </p:cNvSpPr>
          <p:nvPr>
            <p:ph type="title"/>
          </p:nvPr>
        </p:nvSpPr>
        <p:spPr>
          <a:xfrm>
            <a:off x="838200" y="289969"/>
            <a:ext cx="10515600" cy="1325563"/>
          </a:xfrm>
        </p:spPr>
        <p:txBody>
          <a:bodyPr/>
          <a:lstStyle/>
          <a:p>
            <a:r>
              <a:rPr lang="en-GB" dirty="0"/>
              <a:t>Home Experiment on melting:</a:t>
            </a:r>
          </a:p>
        </p:txBody>
      </p:sp>
      <p:sp>
        <p:nvSpPr>
          <p:cNvPr id="3" name="Content Placeholder 2">
            <a:extLst>
              <a:ext uri="{FF2B5EF4-FFF2-40B4-BE49-F238E27FC236}">
                <a16:creationId xmlns:a16="http://schemas.microsoft.com/office/drawing/2014/main" id="{312D2A9E-2639-45B8-88C2-7D8D75685931}"/>
              </a:ext>
            </a:extLst>
          </p:cNvPr>
          <p:cNvSpPr>
            <a:spLocks noGrp="1"/>
          </p:cNvSpPr>
          <p:nvPr>
            <p:ph idx="1"/>
          </p:nvPr>
        </p:nvSpPr>
        <p:spPr>
          <a:xfrm>
            <a:off x="838201" y="1825625"/>
            <a:ext cx="6364266" cy="4838222"/>
          </a:xfrm>
        </p:spPr>
        <p:txBody>
          <a:bodyPr>
            <a:normAutofit fontScale="85000" lnSpcReduction="20000"/>
          </a:bodyPr>
          <a:lstStyle/>
          <a:p>
            <a:pPr marL="0" indent="0">
              <a:buNone/>
            </a:pPr>
            <a:r>
              <a:rPr lang="en-GB" dirty="0"/>
              <a:t>Find out the different melting point of different chocolate (dark and white)</a:t>
            </a:r>
          </a:p>
          <a:p>
            <a:pPr marL="0" indent="0">
              <a:buNone/>
            </a:pPr>
            <a:endParaRPr lang="en-GB" dirty="0"/>
          </a:p>
          <a:p>
            <a:pPr marL="514350" indent="-514350">
              <a:buAutoNum type="arabicPeriod"/>
            </a:pPr>
            <a:r>
              <a:rPr lang="en-GB" dirty="0"/>
              <a:t>Put some hot water (no more than 50 c) into a beaker</a:t>
            </a:r>
          </a:p>
          <a:p>
            <a:pPr marL="514350" indent="-514350">
              <a:buAutoNum type="arabicPeriod"/>
            </a:pPr>
            <a:r>
              <a:rPr lang="en-GB" dirty="0"/>
              <a:t>Put in a thermometer </a:t>
            </a:r>
          </a:p>
          <a:p>
            <a:pPr marL="514350" indent="-514350">
              <a:buAutoNum type="arabicPeriod"/>
            </a:pPr>
            <a:r>
              <a:rPr lang="en-GB" dirty="0"/>
              <a:t>Take the temperature of the chocolate when not yet melted</a:t>
            </a:r>
          </a:p>
          <a:p>
            <a:pPr marL="514350" indent="-514350">
              <a:buAutoNum type="arabicPeriod"/>
            </a:pPr>
            <a:r>
              <a:rPr lang="en-GB" dirty="0"/>
              <a:t>Add the chocolate to a different beaker and put that beaker inside the hot water</a:t>
            </a:r>
          </a:p>
          <a:p>
            <a:pPr marL="514350" indent="-514350">
              <a:buAutoNum type="arabicPeriod"/>
            </a:pPr>
            <a:r>
              <a:rPr lang="en-GB" dirty="0"/>
              <a:t>Stir and take temperature when it starts to melt and when it has fully melted</a:t>
            </a:r>
          </a:p>
          <a:p>
            <a:pPr marL="514350" indent="-514350">
              <a:buAutoNum type="arabicPeriod"/>
            </a:pPr>
            <a:r>
              <a:rPr lang="en-GB" dirty="0"/>
              <a:t>Record your findings in a table as seen here</a:t>
            </a:r>
          </a:p>
          <a:p>
            <a:pPr marL="514350" indent="-514350">
              <a:buAutoNum type="arabicPeriod"/>
            </a:pPr>
            <a:r>
              <a:rPr lang="en-GB" dirty="0"/>
              <a:t>Repeat steps 1-6 with white chocolate</a:t>
            </a:r>
          </a:p>
        </p:txBody>
      </p:sp>
      <p:sp>
        <p:nvSpPr>
          <p:cNvPr id="4" name="TextBox 3">
            <a:extLst>
              <a:ext uri="{FF2B5EF4-FFF2-40B4-BE49-F238E27FC236}">
                <a16:creationId xmlns:a16="http://schemas.microsoft.com/office/drawing/2014/main" id="{824E97E9-2A91-4141-A263-C27D512116DD}"/>
              </a:ext>
            </a:extLst>
          </p:cNvPr>
          <p:cNvSpPr txBox="1"/>
          <p:nvPr/>
        </p:nvSpPr>
        <p:spPr>
          <a:xfrm>
            <a:off x="8485338" y="3018774"/>
            <a:ext cx="3093929" cy="2031325"/>
          </a:xfrm>
          <a:prstGeom prst="rect">
            <a:avLst/>
          </a:prstGeom>
          <a:noFill/>
          <a:ln>
            <a:solidFill>
              <a:schemeClr val="accent6">
                <a:lumMod val="50000"/>
              </a:schemeClr>
            </a:solidFill>
          </a:ln>
        </p:spPr>
        <p:txBody>
          <a:bodyPr wrap="square" rtlCol="0">
            <a:spAutoFit/>
          </a:bodyPr>
          <a:lstStyle/>
          <a:p>
            <a:r>
              <a:rPr lang="en-GB" dirty="0"/>
              <a:t>Equipment:</a:t>
            </a:r>
          </a:p>
          <a:p>
            <a:pPr marL="285750" indent="-285750">
              <a:buFont typeface="Arial" panose="020B0604020202020204" pitchFamily="34" charset="0"/>
              <a:buChar char="•"/>
            </a:pPr>
            <a:r>
              <a:rPr lang="en-GB" dirty="0"/>
              <a:t>Hot beakers x2 (one big and one smaller)</a:t>
            </a:r>
          </a:p>
          <a:p>
            <a:pPr marL="285750" indent="-285750">
              <a:buFont typeface="Arial" panose="020B0604020202020204" pitchFamily="34" charset="0"/>
              <a:buChar char="•"/>
            </a:pPr>
            <a:r>
              <a:rPr lang="en-GB" dirty="0"/>
              <a:t>Dark chocolate</a:t>
            </a:r>
          </a:p>
          <a:p>
            <a:pPr marL="285750" indent="-285750">
              <a:buFont typeface="Arial" panose="020B0604020202020204" pitchFamily="34" charset="0"/>
              <a:buChar char="•"/>
            </a:pPr>
            <a:r>
              <a:rPr lang="en-GB" dirty="0"/>
              <a:t>White chocolate</a:t>
            </a:r>
          </a:p>
          <a:p>
            <a:pPr marL="285750" indent="-285750">
              <a:buFont typeface="Arial" panose="020B0604020202020204" pitchFamily="34" charset="0"/>
              <a:buChar char="•"/>
            </a:pPr>
            <a:r>
              <a:rPr lang="en-GB" dirty="0"/>
              <a:t>Water</a:t>
            </a:r>
          </a:p>
          <a:p>
            <a:pPr marL="285750" indent="-285750">
              <a:buFont typeface="Arial" panose="020B0604020202020204" pitchFamily="34" charset="0"/>
              <a:buChar char="•"/>
            </a:pPr>
            <a:r>
              <a:rPr lang="en-GB" dirty="0"/>
              <a:t>Thermometer </a:t>
            </a:r>
          </a:p>
        </p:txBody>
      </p:sp>
    </p:spTree>
    <p:extLst>
      <p:ext uri="{BB962C8B-B14F-4D97-AF65-F5344CB8AC3E}">
        <p14:creationId xmlns:p14="http://schemas.microsoft.com/office/powerpoint/2010/main" val="369430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864A9-D75B-477A-BD39-C1ADC31CB7DA}"/>
              </a:ext>
            </a:extLst>
          </p:cNvPr>
          <p:cNvSpPr>
            <a:spLocks noGrp="1"/>
          </p:cNvSpPr>
          <p:nvPr>
            <p:ph type="title"/>
          </p:nvPr>
        </p:nvSpPr>
        <p:spPr/>
        <p:txBody>
          <a:bodyPr/>
          <a:lstStyle/>
          <a:p>
            <a:r>
              <a:rPr lang="en-GB" dirty="0"/>
              <a:t>Extension:</a:t>
            </a:r>
          </a:p>
        </p:txBody>
      </p:sp>
      <p:sp>
        <p:nvSpPr>
          <p:cNvPr id="3" name="Content Placeholder 2">
            <a:extLst>
              <a:ext uri="{FF2B5EF4-FFF2-40B4-BE49-F238E27FC236}">
                <a16:creationId xmlns:a16="http://schemas.microsoft.com/office/drawing/2014/main" id="{498CF54D-A35B-4A1D-91C7-7C06987F2660}"/>
              </a:ext>
            </a:extLst>
          </p:cNvPr>
          <p:cNvSpPr>
            <a:spLocks noGrp="1"/>
          </p:cNvSpPr>
          <p:nvPr>
            <p:ph idx="1"/>
          </p:nvPr>
        </p:nvSpPr>
        <p:spPr/>
        <p:txBody>
          <a:bodyPr/>
          <a:lstStyle/>
          <a:p>
            <a:pPr marL="0" indent="0">
              <a:buNone/>
            </a:pPr>
            <a:r>
              <a:rPr lang="en-GB" dirty="0"/>
              <a:t>Questions based on your experiment:</a:t>
            </a:r>
          </a:p>
          <a:p>
            <a:pPr marL="514350" indent="-514350">
              <a:buAutoNum type="arabicPeriod"/>
            </a:pPr>
            <a:r>
              <a:rPr lang="en-GB" dirty="0"/>
              <a:t>You are going to Spain on holiday and you take some chocolate with you. Considering it’s melting point, which chocolate would you bring and why? Use the findings collected in your experiment</a:t>
            </a:r>
          </a:p>
          <a:p>
            <a:pPr marL="514350" indent="-514350">
              <a:buAutoNum type="arabicPeriod"/>
            </a:pPr>
            <a:r>
              <a:rPr lang="en-GB" dirty="0"/>
              <a:t>How would you make sure it won’t melt anyway?</a:t>
            </a:r>
          </a:p>
          <a:p>
            <a:pPr marL="0" indent="0">
              <a:buNone/>
            </a:pPr>
            <a:endParaRPr lang="en-GB" dirty="0"/>
          </a:p>
        </p:txBody>
      </p:sp>
    </p:spTree>
    <p:extLst>
      <p:ext uri="{BB962C8B-B14F-4D97-AF65-F5344CB8AC3E}">
        <p14:creationId xmlns:p14="http://schemas.microsoft.com/office/powerpoint/2010/main" val="3302647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681</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ReithSans</vt:lpstr>
      <vt:lpstr>Office Theme</vt:lpstr>
      <vt:lpstr>To be able to learn how substances melt or freeze at different temperatures. </vt:lpstr>
      <vt:lpstr>States of matter</vt:lpstr>
      <vt:lpstr>video</vt:lpstr>
      <vt:lpstr>Melting point</vt:lpstr>
      <vt:lpstr>Change of state</vt:lpstr>
      <vt:lpstr>Freezing Point</vt:lpstr>
      <vt:lpstr>Quiz</vt:lpstr>
      <vt:lpstr>Home Experiment on melting:</vt:lpstr>
      <vt:lpstr>Extension:</vt:lpstr>
      <vt:lpstr>Home experiment on freezing:</vt:lpstr>
      <vt:lpstr>Extension: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Freezing and Melting</dc:title>
  <dc:creator>Ashley Barton</dc:creator>
  <cp:lastModifiedBy>Nicola McLaughlin (Darite Primary Academy)</cp:lastModifiedBy>
  <cp:revision>15</cp:revision>
  <dcterms:created xsi:type="dcterms:W3CDTF">2021-01-15T10:07:09Z</dcterms:created>
  <dcterms:modified xsi:type="dcterms:W3CDTF">2021-01-19T17:33:36Z</dcterms:modified>
</cp:coreProperties>
</file>